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23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20-10-2021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3/03%20New%20ABAP%20Syntax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188640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ABAP Syntax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Inline data declaration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Dynamic memory references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SQL Statement with escaping of  host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SQL Enhancement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EPM Data Model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New ABAP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Language Feature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24">
            <a:extLst>
              <a:ext uri="{FF2B5EF4-FFF2-40B4-BE49-F238E27FC236}">
                <a16:creationId xmlns:a16="http://schemas.microsoft.com/office/drawing/2014/main" xmlns="" id="{C6F19E40-2771-41D1-8DF7-44AB5B3E1C8F}"/>
              </a:ext>
            </a:extLst>
          </p:cNvPr>
          <p:cNvSpPr/>
          <p:nvPr/>
        </p:nvSpPr>
        <p:spPr>
          <a:xfrm>
            <a:off x="800864" y="17576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6E7F802-B0F9-4843-B0D4-4A922178AA6E}"/>
              </a:ext>
            </a:extLst>
          </p:cNvPr>
          <p:cNvSpPr/>
          <p:nvPr/>
        </p:nvSpPr>
        <p:spPr>
          <a:xfrm>
            <a:off x="890457" y="185035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68B25B2-F1F8-42A9-8F53-AA4FFAAC77A9}"/>
              </a:ext>
            </a:extLst>
          </p:cNvPr>
          <p:cNvSpPr/>
          <p:nvPr/>
        </p:nvSpPr>
        <p:spPr>
          <a:xfrm>
            <a:off x="5386280" y="20456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A0E825E-7681-4DB1-BE01-78F46BF24BF0}"/>
              </a:ext>
            </a:extLst>
          </p:cNvPr>
          <p:cNvCxnSpPr>
            <a:cxnSpLocks/>
          </p:cNvCxnSpPr>
          <p:nvPr/>
        </p:nvCxnSpPr>
        <p:spPr>
          <a:xfrm>
            <a:off x="5251890" y="18603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C1DE7E-0572-4E02-8605-B570219950D0}"/>
              </a:ext>
            </a:extLst>
          </p:cNvPr>
          <p:cNvSpPr txBox="1"/>
          <p:nvPr/>
        </p:nvSpPr>
        <p:spPr>
          <a:xfrm>
            <a:off x="1889453" y="199811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800" dirty="0"/>
              <a:t>Now we can use comma separated</a:t>
            </a:r>
          </a:p>
          <a:p>
            <a:pPr algn="r"/>
            <a:r>
              <a:rPr lang="en-US" sz="1800" dirty="0"/>
              <a:t>fields.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1763726-BFA5-402A-BDFF-149B1A7199C5}"/>
              </a:ext>
            </a:extLst>
          </p:cNvPr>
          <p:cNvGrpSpPr/>
          <p:nvPr/>
        </p:nvGrpSpPr>
        <p:grpSpPr>
          <a:xfrm>
            <a:off x="1058925" y="1952061"/>
            <a:ext cx="518709" cy="652234"/>
            <a:chOff x="2071556" y="1425834"/>
            <a:chExt cx="359302" cy="451795"/>
          </a:xfrm>
          <a:solidFill>
            <a:schemeClr val="accent2"/>
          </a:solidFill>
        </p:grpSpPr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xmlns="" id="{FD6718BA-E55B-46D7-8796-3ED44ABD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82" y="1493425"/>
              <a:ext cx="232250" cy="272906"/>
            </a:xfrm>
            <a:custGeom>
              <a:avLst/>
              <a:gdLst>
                <a:gd name="T0" fmla="*/ 97 w 193"/>
                <a:gd name="T1" fmla="*/ 0 h 227"/>
                <a:gd name="T2" fmla="*/ 0 w 193"/>
                <a:gd name="T3" fmla="*/ 96 h 227"/>
                <a:gd name="T4" fmla="*/ 18 w 193"/>
                <a:gd name="T5" fmla="*/ 152 h 227"/>
                <a:gd name="T6" fmla="*/ 49 w 193"/>
                <a:gd name="T7" fmla="*/ 223 h 227"/>
                <a:gd name="T8" fmla="*/ 49 w 193"/>
                <a:gd name="T9" fmla="*/ 224 h 227"/>
                <a:gd name="T10" fmla="*/ 52 w 193"/>
                <a:gd name="T11" fmla="*/ 227 h 227"/>
                <a:gd name="T12" fmla="*/ 141 w 193"/>
                <a:gd name="T13" fmla="*/ 227 h 227"/>
                <a:gd name="T14" fmla="*/ 145 w 193"/>
                <a:gd name="T15" fmla="*/ 224 h 227"/>
                <a:gd name="T16" fmla="*/ 145 w 193"/>
                <a:gd name="T17" fmla="*/ 223 h 227"/>
                <a:gd name="T18" fmla="*/ 176 w 193"/>
                <a:gd name="T19" fmla="*/ 150 h 227"/>
                <a:gd name="T20" fmla="*/ 193 w 193"/>
                <a:gd name="T21" fmla="*/ 96 h 227"/>
                <a:gd name="T22" fmla="*/ 97 w 193"/>
                <a:gd name="T2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227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17"/>
                    <a:pt x="7" y="136"/>
                    <a:pt x="18" y="152"/>
                  </a:cubicBezTo>
                  <a:cubicBezTo>
                    <a:pt x="32" y="174"/>
                    <a:pt x="49" y="198"/>
                    <a:pt x="49" y="223"/>
                  </a:cubicBezTo>
                  <a:cubicBezTo>
                    <a:pt x="49" y="224"/>
                    <a:pt x="49" y="224"/>
                    <a:pt x="49" y="224"/>
                  </a:cubicBezTo>
                  <a:cubicBezTo>
                    <a:pt x="49" y="226"/>
                    <a:pt x="50" y="227"/>
                    <a:pt x="5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3" y="227"/>
                    <a:pt x="145" y="226"/>
                    <a:pt x="145" y="224"/>
                  </a:cubicBezTo>
                  <a:cubicBezTo>
                    <a:pt x="145" y="223"/>
                    <a:pt x="145" y="223"/>
                    <a:pt x="145" y="223"/>
                  </a:cubicBezTo>
                  <a:cubicBezTo>
                    <a:pt x="145" y="197"/>
                    <a:pt x="163" y="173"/>
                    <a:pt x="176" y="150"/>
                  </a:cubicBezTo>
                  <a:cubicBezTo>
                    <a:pt x="187" y="135"/>
                    <a:pt x="193" y="116"/>
                    <a:pt x="193" y="96"/>
                  </a:cubicBezTo>
                  <a:cubicBezTo>
                    <a:pt x="193" y="43"/>
                    <a:pt x="150" y="0"/>
                    <a:pt x="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xmlns="" id="{3B8B1CBF-9BBA-49C8-89B6-309C9FC1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817660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4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xmlns="" id="{0FA586EA-833E-41C1-B152-F75BFD9E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780561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5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xmlns="" id="{3DBA54D8-B598-4FC2-890E-9C61B7462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870" y="1853743"/>
              <a:ext cx="74198" cy="23886"/>
            </a:xfrm>
            <a:custGeom>
              <a:avLst/>
              <a:gdLst>
                <a:gd name="T0" fmla="*/ 2 w 62"/>
                <a:gd name="T1" fmla="*/ 0 h 20"/>
                <a:gd name="T2" fmla="*/ 1 w 62"/>
                <a:gd name="T3" fmla="*/ 3 h 20"/>
                <a:gd name="T4" fmla="*/ 16 w 62"/>
                <a:gd name="T5" fmla="*/ 17 h 20"/>
                <a:gd name="T6" fmla="*/ 21 w 62"/>
                <a:gd name="T7" fmla="*/ 20 h 20"/>
                <a:gd name="T8" fmla="*/ 40 w 62"/>
                <a:gd name="T9" fmla="*/ 20 h 20"/>
                <a:gd name="T10" fmla="*/ 46 w 62"/>
                <a:gd name="T11" fmla="*/ 17 h 20"/>
                <a:gd name="T12" fmla="*/ 60 w 62"/>
                <a:gd name="T13" fmla="*/ 3 h 20"/>
                <a:gd name="T14" fmla="*/ 59 w 62"/>
                <a:gd name="T15" fmla="*/ 0 h 20"/>
                <a:gd name="T16" fmla="*/ 2 w 6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0">
                  <a:moveTo>
                    <a:pt x="2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9"/>
                    <a:pt x="19" y="20"/>
                    <a:pt x="2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4" y="19"/>
                    <a:pt x="46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2" y="1"/>
                    <a:pt x="61" y="0"/>
                    <a:pt x="5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xmlns="" id="{9C4C6918-4D8D-4A24-9E65-86E38E78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692642"/>
              <a:ext cx="39640" cy="39640"/>
            </a:xfrm>
            <a:custGeom>
              <a:avLst/>
              <a:gdLst>
                <a:gd name="T0" fmla="*/ 0 w 33"/>
                <a:gd name="T1" fmla="*/ 17 h 33"/>
                <a:gd name="T2" fmla="*/ 17 w 33"/>
                <a:gd name="T3" fmla="*/ 33 h 33"/>
                <a:gd name="T4" fmla="*/ 33 w 33"/>
                <a:gd name="T5" fmla="*/ 13 h 33"/>
                <a:gd name="T6" fmla="*/ 14 w 33"/>
                <a:gd name="T7" fmla="*/ 0 h 33"/>
                <a:gd name="T8" fmla="*/ 0 w 33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7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3" y="27"/>
                    <a:pt x="28" y="20"/>
                    <a:pt x="33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6"/>
                    <a:pt x="5" y="12"/>
                    <a:pt x="0" y="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xmlns="" id="{35D97087-478D-414B-A0A2-A12A0975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629116"/>
              <a:ext cx="33542" cy="33542"/>
            </a:xfrm>
            <a:custGeom>
              <a:avLst/>
              <a:gdLst>
                <a:gd name="T0" fmla="*/ 5 w 28"/>
                <a:gd name="T1" fmla="*/ 0 h 28"/>
                <a:gd name="T2" fmla="*/ 0 w 28"/>
                <a:gd name="T3" fmla="*/ 21 h 28"/>
                <a:gd name="T4" fmla="*/ 22 w 28"/>
                <a:gd name="T5" fmla="*/ 28 h 28"/>
                <a:gd name="T6" fmla="*/ 28 w 28"/>
                <a:gd name="T7" fmla="*/ 3 h 28"/>
                <a:gd name="T8" fmla="*/ 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4" y="7"/>
                    <a:pt x="3" y="14"/>
                    <a:pt x="0" y="21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20"/>
                    <a:pt x="27" y="12"/>
                    <a:pt x="28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xmlns="" id="{AAEA167C-F5F6-453A-8371-2DB1BDC8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551869"/>
              <a:ext cx="33542" cy="34050"/>
            </a:xfrm>
            <a:custGeom>
              <a:avLst/>
              <a:gdLst>
                <a:gd name="T0" fmla="*/ 5 w 28"/>
                <a:gd name="T1" fmla="*/ 28 h 28"/>
                <a:gd name="T2" fmla="*/ 28 w 28"/>
                <a:gd name="T3" fmla="*/ 25 h 28"/>
                <a:gd name="T4" fmla="*/ 22 w 28"/>
                <a:gd name="T5" fmla="*/ 0 h 28"/>
                <a:gd name="T6" fmla="*/ 0 w 28"/>
                <a:gd name="T7" fmla="*/ 7 h 28"/>
                <a:gd name="T8" fmla="*/ 5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7" y="16"/>
                    <a:pt x="25" y="8"/>
                    <a:pt x="2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4"/>
                    <a:pt x="4" y="21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0" name="Freeform 70">
              <a:extLst>
                <a:ext uri="{FF2B5EF4-FFF2-40B4-BE49-F238E27FC236}">
                  <a16:creationId xmlns:a16="http://schemas.microsoft.com/office/drawing/2014/main" xmlns="" id="{27545640-8DD7-4494-8D88-CE05BA73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482245"/>
              <a:ext cx="39640" cy="39640"/>
            </a:xfrm>
            <a:custGeom>
              <a:avLst/>
              <a:gdLst>
                <a:gd name="T0" fmla="*/ 33 w 33"/>
                <a:gd name="T1" fmla="*/ 20 h 33"/>
                <a:gd name="T2" fmla="*/ 17 w 33"/>
                <a:gd name="T3" fmla="*/ 0 h 33"/>
                <a:gd name="T4" fmla="*/ 0 w 33"/>
                <a:gd name="T5" fmla="*/ 16 h 33"/>
                <a:gd name="T6" fmla="*/ 14 w 33"/>
                <a:gd name="T7" fmla="*/ 33 h 33"/>
                <a:gd name="T8" fmla="*/ 33 w 33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3" y="20"/>
                  </a:moveTo>
                  <a:cubicBezTo>
                    <a:pt x="28" y="13"/>
                    <a:pt x="23" y="7"/>
                    <a:pt x="1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10" y="27"/>
                    <a:pt x="14" y="33"/>
                  </a:cubicBezTo>
                  <a:lnTo>
                    <a:pt x="33" y="2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xmlns="" id="{B87C7A64-B6FD-44F5-87BD-A7113140F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839" y="1438031"/>
              <a:ext cx="37607" cy="37099"/>
            </a:xfrm>
            <a:custGeom>
              <a:avLst/>
              <a:gdLst>
                <a:gd name="T0" fmla="*/ 31 w 31"/>
                <a:gd name="T1" fmla="*/ 11 h 31"/>
                <a:gd name="T2" fmla="*/ 8 w 31"/>
                <a:gd name="T3" fmla="*/ 0 h 31"/>
                <a:gd name="T4" fmla="*/ 0 w 31"/>
                <a:gd name="T5" fmla="*/ 22 h 31"/>
                <a:gd name="T6" fmla="*/ 19 w 31"/>
                <a:gd name="T7" fmla="*/ 31 h 31"/>
                <a:gd name="T8" fmla="*/ 31 w 31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1"/>
                  </a:moveTo>
                  <a:cubicBezTo>
                    <a:pt x="24" y="7"/>
                    <a:pt x="16" y="3"/>
                    <a:pt x="8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4"/>
                    <a:pt x="13" y="27"/>
                    <a:pt x="19" y="31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2" name="Freeform 72">
              <a:extLst>
                <a:ext uri="{FF2B5EF4-FFF2-40B4-BE49-F238E27FC236}">
                  <a16:creationId xmlns:a16="http://schemas.microsoft.com/office/drawing/2014/main" xmlns="" id="{03C04C8C-4E16-4575-8BE0-36D4703C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215" y="1425834"/>
              <a:ext cx="29984" cy="28968"/>
            </a:xfrm>
            <a:custGeom>
              <a:avLst/>
              <a:gdLst>
                <a:gd name="T0" fmla="*/ 13 w 25"/>
                <a:gd name="T1" fmla="*/ 23 h 24"/>
                <a:gd name="T2" fmla="*/ 23 w 25"/>
                <a:gd name="T3" fmla="*/ 24 h 24"/>
                <a:gd name="T4" fmla="*/ 25 w 25"/>
                <a:gd name="T5" fmla="*/ 1 h 24"/>
                <a:gd name="T6" fmla="*/ 13 w 25"/>
                <a:gd name="T7" fmla="*/ 0 h 24"/>
                <a:gd name="T8" fmla="*/ 0 w 25"/>
                <a:gd name="T9" fmla="*/ 1 h 24"/>
                <a:gd name="T10" fmla="*/ 2 w 25"/>
                <a:gd name="T11" fmla="*/ 24 h 24"/>
                <a:gd name="T12" fmla="*/ 13 w 25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13" y="23"/>
                  </a:moveTo>
                  <a:cubicBezTo>
                    <a:pt x="16" y="23"/>
                    <a:pt x="20" y="23"/>
                    <a:pt x="23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17" y="0"/>
                    <a:pt x="13" y="0"/>
                  </a:cubicBezTo>
                  <a:cubicBezTo>
                    <a:pt x="8" y="0"/>
                    <a:pt x="4" y="0"/>
                    <a:pt x="0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3"/>
                    <a:pt x="9" y="23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xmlns="" id="{47ED8F11-D31B-4594-882B-605722800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476" y="1438031"/>
              <a:ext cx="37099" cy="37099"/>
            </a:xfrm>
            <a:custGeom>
              <a:avLst/>
              <a:gdLst>
                <a:gd name="T0" fmla="*/ 31 w 31"/>
                <a:gd name="T1" fmla="*/ 22 h 31"/>
                <a:gd name="T2" fmla="*/ 23 w 31"/>
                <a:gd name="T3" fmla="*/ 0 h 31"/>
                <a:gd name="T4" fmla="*/ 0 w 31"/>
                <a:gd name="T5" fmla="*/ 11 h 31"/>
                <a:gd name="T6" fmla="*/ 12 w 31"/>
                <a:gd name="T7" fmla="*/ 31 h 31"/>
                <a:gd name="T8" fmla="*/ 31 w 31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2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3"/>
                    <a:pt x="7" y="7"/>
                    <a:pt x="0" y="1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7"/>
                    <a:pt x="24" y="24"/>
                    <a:pt x="31" y="2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xmlns="" id="{9EB42014-6254-4AFC-AC3B-14F10E75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483769"/>
              <a:ext cx="39640" cy="38115"/>
            </a:xfrm>
            <a:custGeom>
              <a:avLst/>
              <a:gdLst>
                <a:gd name="T0" fmla="*/ 33 w 33"/>
                <a:gd name="T1" fmla="*/ 15 h 32"/>
                <a:gd name="T2" fmla="*/ 16 w 33"/>
                <a:gd name="T3" fmla="*/ 0 h 32"/>
                <a:gd name="T4" fmla="*/ 0 w 33"/>
                <a:gd name="T5" fmla="*/ 19 h 32"/>
                <a:gd name="T6" fmla="*/ 19 w 33"/>
                <a:gd name="T7" fmla="*/ 32 h 32"/>
                <a:gd name="T8" fmla="*/ 33 w 33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3" y="1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0" y="6"/>
                    <a:pt x="5" y="12"/>
                    <a:pt x="0" y="1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26"/>
                    <a:pt x="28" y="21"/>
                    <a:pt x="33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5" name="Freeform 75">
              <a:extLst>
                <a:ext uri="{FF2B5EF4-FFF2-40B4-BE49-F238E27FC236}">
                  <a16:creationId xmlns:a16="http://schemas.microsoft.com/office/drawing/2014/main" xmlns="" id="{AE8EAA14-F5B4-44E5-8210-09F3B037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551869"/>
              <a:ext cx="33542" cy="34050"/>
            </a:xfrm>
            <a:custGeom>
              <a:avLst/>
              <a:gdLst>
                <a:gd name="T0" fmla="*/ 23 w 28"/>
                <a:gd name="T1" fmla="*/ 28 h 28"/>
                <a:gd name="T2" fmla="*/ 28 w 28"/>
                <a:gd name="T3" fmla="*/ 7 h 28"/>
                <a:gd name="T4" fmla="*/ 6 w 28"/>
                <a:gd name="T5" fmla="*/ 0 h 28"/>
                <a:gd name="T6" fmla="*/ 0 w 28"/>
                <a:gd name="T7" fmla="*/ 25 h 28"/>
                <a:gd name="T8" fmla="*/ 20 w 28"/>
                <a:gd name="T9" fmla="*/ 28 h 28"/>
                <a:gd name="T10" fmla="*/ 23 w 2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23" y="28"/>
                  </a:moveTo>
                  <a:cubicBezTo>
                    <a:pt x="24" y="21"/>
                    <a:pt x="26" y="14"/>
                    <a:pt x="28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8"/>
                    <a:pt x="1" y="17"/>
                    <a:pt x="0" y="25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23" y="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6" name="Freeform 76">
              <a:extLst>
                <a:ext uri="{FF2B5EF4-FFF2-40B4-BE49-F238E27FC236}">
                  <a16:creationId xmlns:a16="http://schemas.microsoft.com/office/drawing/2014/main" xmlns="" id="{87A17142-C8DC-4540-B240-D5A74F4C2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629116"/>
              <a:ext cx="33542" cy="33542"/>
            </a:xfrm>
            <a:custGeom>
              <a:avLst/>
              <a:gdLst>
                <a:gd name="T0" fmla="*/ 23 w 28"/>
                <a:gd name="T1" fmla="*/ 0 h 28"/>
                <a:gd name="T2" fmla="*/ 0 w 28"/>
                <a:gd name="T3" fmla="*/ 3 h 28"/>
                <a:gd name="T4" fmla="*/ 6 w 28"/>
                <a:gd name="T5" fmla="*/ 28 h 28"/>
                <a:gd name="T6" fmla="*/ 28 w 28"/>
                <a:gd name="T7" fmla="*/ 21 h 28"/>
                <a:gd name="T8" fmla="*/ 2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3" y="20"/>
                    <a:pt x="6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4"/>
                    <a:pt x="24" y="7"/>
                    <a:pt x="2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7" name="Freeform 77">
              <a:extLst>
                <a:ext uri="{FF2B5EF4-FFF2-40B4-BE49-F238E27FC236}">
                  <a16:creationId xmlns:a16="http://schemas.microsoft.com/office/drawing/2014/main" xmlns="" id="{83B8163C-03DC-49E0-B327-58D3A6904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692642"/>
              <a:ext cx="39640" cy="39640"/>
            </a:xfrm>
            <a:custGeom>
              <a:avLst/>
              <a:gdLst>
                <a:gd name="T0" fmla="*/ 0 w 33"/>
                <a:gd name="T1" fmla="*/ 13 h 33"/>
                <a:gd name="T2" fmla="*/ 16 w 33"/>
                <a:gd name="T3" fmla="*/ 33 h 33"/>
                <a:gd name="T4" fmla="*/ 33 w 33"/>
                <a:gd name="T5" fmla="*/ 17 h 33"/>
                <a:gd name="T6" fmla="*/ 19 w 33"/>
                <a:gd name="T7" fmla="*/ 0 h 33"/>
                <a:gd name="T8" fmla="*/ 0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3"/>
                  </a:moveTo>
                  <a:cubicBezTo>
                    <a:pt x="5" y="20"/>
                    <a:pt x="10" y="27"/>
                    <a:pt x="16" y="3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2"/>
                    <a:pt x="23" y="6"/>
                    <a:pt x="19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28" name="Freeform: Shape 29">
            <a:extLst>
              <a:ext uri="{FF2B5EF4-FFF2-40B4-BE49-F238E27FC236}">
                <a16:creationId xmlns:a16="http://schemas.microsoft.com/office/drawing/2014/main" xmlns="" id="{6F907F9D-DD8C-44F8-9687-1383529CB027}"/>
              </a:ext>
            </a:extLst>
          </p:cNvPr>
          <p:cNvSpPr/>
          <p:nvPr/>
        </p:nvSpPr>
        <p:spPr>
          <a:xfrm flipH="1">
            <a:off x="6234722" y="2673568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1A961EDD-5F32-4FE6-A4BD-20D747883546}"/>
              </a:ext>
            </a:extLst>
          </p:cNvPr>
          <p:cNvSpPr/>
          <p:nvPr/>
        </p:nvSpPr>
        <p:spPr>
          <a:xfrm>
            <a:off x="10442722" y="276277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6633E327-6E69-4623-819A-BD7823C9B4B3}"/>
              </a:ext>
            </a:extLst>
          </p:cNvPr>
          <p:cNvSpPr/>
          <p:nvPr/>
        </p:nvSpPr>
        <p:spPr>
          <a:xfrm>
            <a:off x="6353425" y="2961559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BCED1DC3-8BFA-4A90-80CA-04F310FA3DB0}"/>
              </a:ext>
            </a:extLst>
          </p:cNvPr>
          <p:cNvCxnSpPr>
            <a:cxnSpLocks/>
          </p:cNvCxnSpPr>
          <p:nvPr/>
        </p:nvCxnSpPr>
        <p:spPr>
          <a:xfrm>
            <a:off x="6945894" y="2762776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F42E0C-BE66-40C2-BCB2-95AFB2C33BAF}"/>
              </a:ext>
            </a:extLst>
          </p:cNvPr>
          <p:cNvSpPr txBox="1"/>
          <p:nvPr/>
        </p:nvSpPr>
        <p:spPr>
          <a:xfrm>
            <a:off x="7048325" y="2775100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use Inline data declaration data() , String Expression.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xmlns="" id="{C4529CB4-382D-4739-90A0-A087792EBB7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629185" y="2900080"/>
            <a:ext cx="482720" cy="581038"/>
          </a:xfrm>
          <a:custGeom>
            <a:avLst/>
            <a:gdLst>
              <a:gd name="T0" fmla="*/ 235 w 276"/>
              <a:gd name="T1" fmla="*/ 182 h 332"/>
              <a:gd name="T2" fmla="*/ 232 w 276"/>
              <a:gd name="T3" fmla="*/ 127 h 332"/>
              <a:gd name="T4" fmla="*/ 165 w 276"/>
              <a:gd name="T5" fmla="*/ 99 h 332"/>
              <a:gd name="T6" fmla="*/ 125 w 276"/>
              <a:gd name="T7" fmla="*/ 136 h 332"/>
              <a:gd name="T8" fmla="*/ 70 w 276"/>
              <a:gd name="T9" fmla="*/ 139 h 332"/>
              <a:gd name="T10" fmla="*/ 42 w 276"/>
              <a:gd name="T11" fmla="*/ 205 h 332"/>
              <a:gd name="T12" fmla="*/ 79 w 276"/>
              <a:gd name="T13" fmla="*/ 246 h 332"/>
              <a:gd name="T14" fmla="*/ 80 w 276"/>
              <a:gd name="T15" fmla="*/ 302 h 332"/>
              <a:gd name="T16" fmla="*/ 148 w 276"/>
              <a:gd name="T17" fmla="*/ 329 h 332"/>
              <a:gd name="T18" fmla="*/ 167 w 276"/>
              <a:gd name="T19" fmla="*/ 326 h 332"/>
              <a:gd name="T20" fmla="*/ 189 w 276"/>
              <a:gd name="T21" fmla="*/ 292 h 332"/>
              <a:gd name="T22" fmla="*/ 244 w 276"/>
              <a:gd name="T23" fmla="*/ 289 h 332"/>
              <a:gd name="T24" fmla="*/ 272 w 276"/>
              <a:gd name="T25" fmla="*/ 222 h 332"/>
              <a:gd name="T26" fmla="*/ 114 w 276"/>
              <a:gd name="T27" fmla="*/ 26 h 332"/>
              <a:gd name="T28" fmla="*/ 82 w 276"/>
              <a:gd name="T29" fmla="*/ 3 h 332"/>
              <a:gd name="T30" fmla="*/ 56 w 276"/>
              <a:gd name="T31" fmla="*/ 19 h 332"/>
              <a:gd name="T32" fmla="*/ 26 w 276"/>
              <a:gd name="T33" fmla="*/ 17 h 332"/>
              <a:gd name="T34" fmla="*/ 3 w 276"/>
              <a:gd name="T35" fmla="*/ 49 h 332"/>
              <a:gd name="T36" fmla="*/ 19 w 276"/>
              <a:gd name="T37" fmla="*/ 75 h 332"/>
              <a:gd name="T38" fmla="*/ 15 w 276"/>
              <a:gd name="T39" fmla="*/ 106 h 332"/>
              <a:gd name="T40" fmla="*/ 49 w 276"/>
              <a:gd name="T41" fmla="*/ 129 h 332"/>
              <a:gd name="T42" fmla="*/ 75 w 276"/>
              <a:gd name="T43" fmla="*/ 112 h 332"/>
              <a:gd name="T44" fmla="*/ 105 w 276"/>
              <a:gd name="T45" fmla="*/ 117 h 332"/>
              <a:gd name="T46" fmla="*/ 102 w 276"/>
              <a:gd name="T47" fmla="*/ 103 h 332"/>
              <a:gd name="T48" fmla="*/ 128 w 276"/>
              <a:gd name="T49" fmla="*/ 83 h 332"/>
              <a:gd name="T50" fmla="*/ 112 w 276"/>
              <a:gd name="T51" fmla="*/ 56 h 332"/>
              <a:gd name="T52" fmla="*/ 114 w 276"/>
              <a:gd name="T53" fmla="*/ 26 h 332"/>
              <a:gd name="T54" fmla="*/ 46 w 276"/>
              <a:gd name="T55" fmla="*/ 79 h 332"/>
              <a:gd name="T56" fmla="*/ 85 w 276"/>
              <a:gd name="T57" fmla="*/ 52 h 332"/>
              <a:gd name="T58" fmla="*/ 157 w 276"/>
              <a:gd name="T59" fmla="*/ 257 h 332"/>
              <a:gd name="T60" fmla="*/ 157 w 276"/>
              <a:gd name="T61" fmla="*/ 171 h 332"/>
              <a:gd name="T62" fmla="*/ 157 w 276"/>
              <a:gd name="T63" fmla="*/ 257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6" h="332">
                <a:moveTo>
                  <a:pt x="269" y="204"/>
                </a:moveTo>
                <a:cubicBezTo>
                  <a:pt x="255" y="198"/>
                  <a:pt x="241" y="202"/>
                  <a:pt x="235" y="182"/>
                </a:cubicBezTo>
                <a:cubicBezTo>
                  <a:pt x="224" y="159"/>
                  <a:pt x="245" y="146"/>
                  <a:pt x="244" y="139"/>
                </a:cubicBezTo>
                <a:cubicBezTo>
                  <a:pt x="244" y="134"/>
                  <a:pt x="236" y="127"/>
                  <a:pt x="232" y="127"/>
                </a:cubicBezTo>
                <a:cubicBezTo>
                  <a:pt x="226" y="126"/>
                  <a:pt x="211" y="147"/>
                  <a:pt x="190" y="136"/>
                </a:cubicBezTo>
                <a:cubicBezTo>
                  <a:pt x="166" y="129"/>
                  <a:pt x="170" y="103"/>
                  <a:pt x="165" y="99"/>
                </a:cubicBezTo>
                <a:cubicBezTo>
                  <a:pt x="162" y="96"/>
                  <a:pt x="149" y="95"/>
                  <a:pt x="147" y="102"/>
                </a:cubicBezTo>
                <a:cubicBezTo>
                  <a:pt x="141" y="115"/>
                  <a:pt x="145" y="129"/>
                  <a:pt x="125" y="136"/>
                </a:cubicBezTo>
                <a:cubicBezTo>
                  <a:pt x="103" y="146"/>
                  <a:pt x="88" y="126"/>
                  <a:pt x="82" y="127"/>
                </a:cubicBezTo>
                <a:cubicBezTo>
                  <a:pt x="77" y="127"/>
                  <a:pt x="70" y="134"/>
                  <a:pt x="70" y="139"/>
                </a:cubicBezTo>
                <a:cubicBezTo>
                  <a:pt x="69" y="145"/>
                  <a:pt x="90" y="159"/>
                  <a:pt x="79" y="181"/>
                </a:cubicBezTo>
                <a:cubicBezTo>
                  <a:pt x="72" y="205"/>
                  <a:pt x="46" y="200"/>
                  <a:pt x="42" y="205"/>
                </a:cubicBezTo>
                <a:cubicBezTo>
                  <a:pt x="39" y="208"/>
                  <a:pt x="39" y="218"/>
                  <a:pt x="41" y="222"/>
                </a:cubicBezTo>
                <a:cubicBezTo>
                  <a:pt x="48" y="230"/>
                  <a:pt x="71" y="221"/>
                  <a:pt x="79" y="246"/>
                </a:cubicBezTo>
                <a:cubicBezTo>
                  <a:pt x="89" y="267"/>
                  <a:pt x="67" y="285"/>
                  <a:pt x="68" y="290"/>
                </a:cubicBezTo>
                <a:cubicBezTo>
                  <a:pt x="68" y="293"/>
                  <a:pt x="79" y="303"/>
                  <a:pt x="80" y="302"/>
                </a:cubicBezTo>
                <a:cubicBezTo>
                  <a:pt x="85" y="304"/>
                  <a:pt x="103" y="282"/>
                  <a:pt x="124" y="292"/>
                </a:cubicBezTo>
                <a:cubicBezTo>
                  <a:pt x="148" y="299"/>
                  <a:pt x="143" y="325"/>
                  <a:pt x="148" y="329"/>
                </a:cubicBezTo>
                <a:cubicBezTo>
                  <a:pt x="151" y="332"/>
                  <a:pt x="161" y="332"/>
                  <a:pt x="165" y="329"/>
                </a:cubicBezTo>
                <a:cubicBezTo>
                  <a:pt x="165" y="329"/>
                  <a:pt x="166" y="328"/>
                  <a:pt x="167" y="326"/>
                </a:cubicBezTo>
                <a:cubicBezTo>
                  <a:pt x="168" y="322"/>
                  <a:pt x="168" y="314"/>
                  <a:pt x="173" y="305"/>
                </a:cubicBezTo>
                <a:cubicBezTo>
                  <a:pt x="176" y="300"/>
                  <a:pt x="181" y="294"/>
                  <a:pt x="189" y="292"/>
                </a:cubicBezTo>
                <a:cubicBezTo>
                  <a:pt x="212" y="281"/>
                  <a:pt x="225" y="302"/>
                  <a:pt x="232" y="301"/>
                </a:cubicBezTo>
                <a:cubicBezTo>
                  <a:pt x="236" y="301"/>
                  <a:pt x="244" y="293"/>
                  <a:pt x="244" y="289"/>
                </a:cubicBezTo>
                <a:cubicBezTo>
                  <a:pt x="245" y="283"/>
                  <a:pt x="224" y="268"/>
                  <a:pt x="235" y="247"/>
                </a:cubicBezTo>
                <a:cubicBezTo>
                  <a:pt x="242" y="223"/>
                  <a:pt x="268" y="228"/>
                  <a:pt x="272" y="222"/>
                </a:cubicBezTo>
                <a:cubicBezTo>
                  <a:pt x="275" y="219"/>
                  <a:pt x="276" y="207"/>
                  <a:pt x="269" y="204"/>
                </a:cubicBezTo>
                <a:close/>
                <a:moveTo>
                  <a:pt x="114" y="26"/>
                </a:moveTo>
                <a:cubicBezTo>
                  <a:pt x="106" y="28"/>
                  <a:pt x="101" y="34"/>
                  <a:pt x="92" y="26"/>
                </a:cubicBezTo>
                <a:cubicBezTo>
                  <a:pt x="79" y="19"/>
                  <a:pt x="85" y="7"/>
                  <a:pt x="82" y="3"/>
                </a:cubicBezTo>
                <a:cubicBezTo>
                  <a:pt x="81" y="2"/>
                  <a:pt x="75" y="0"/>
                  <a:pt x="73" y="2"/>
                </a:cubicBezTo>
                <a:cubicBezTo>
                  <a:pt x="70" y="3"/>
                  <a:pt x="70" y="18"/>
                  <a:pt x="56" y="19"/>
                </a:cubicBezTo>
                <a:cubicBezTo>
                  <a:pt x="43" y="24"/>
                  <a:pt x="37" y="10"/>
                  <a:pt x="34" y="10"/>
                </a:cubicBezTo>
                <a:cubicBezTo>
                  <a:pt x="31" y="9"/>
                  <a:pt x="25" y="13"/>
                  <a:pt x="26" y="17"/>
                </a:cubicBezTo>
                <a:cubicBezTo>
                  <a:pt x="27" y="25"/>
                  <a:pt x="34" y="30"/>
                  <a:pt x="26" y="40"/>
                </a:cubicBezTo>
                <a:cubicBezTo>
                  <a:pt x="19" y="51"/>
                  <a:pt x="6" y="46"/>
                  <a:pt x="3" y="49"/>
                </a:cubicBezTo>
                <a:cubicBezTo>
                  <a:pt x="1" y="50"/>
                  <a:pt x="0" y="56"/>
                  <a:pt x="2" y="58"/>
                </a:cubicBezTo>
                <a:cubicBezTo>
                  <a:pt x="3" y="62"/>
                  <a:pt x="17" y="61"/>
                  <a:pt x="19" y="75"/>
                </a:cubicBezTo>
                <a:cubicBezTo>
                  <a:pt x="23" y="88"/>
                  <a:pt x="10" y="94"/>
                  <a:pt x="10" y="98"/>
                </a:cubicBezTo>
                <a:cubicBezTo>
                  <a:pt x="9" y="100"/>
                  <a:pt x="12" y="105"/>
                  <a:pt x="15" y="106"/>
                </a:cubicBezTo>
                <a:cubicBezTo>
                  <a:pt x="20" y="108"/>
                  <a:pt x="28" y="96"/>
                  <a:pt x="40" y="105"/>
                </a:cubicBezTo>
                <a:cubicBezTo>
                  <a:pt x="51" y="112"/>
                  <a:pt x="46" y="127"/>
                  <a:pt x="49" y="129"/>
                </a:cubicBezTo>
                <a:cubicBezTo>
                  <a:pt x="49" y="130"/>
                  <a:pt x="57" y="132"/>
                  <a:pt x="58" y="131"/>
                </a:cubicBezTo>
                <a:cubicBezTo>
                  <a:pt x="61" y="130"/>
                  <a:pt x="62" y="114"/>
                  <a:pt x="75" y="112"/>
                </a:cubicBezTo>
                <a:cubicBezTo>
                  <a:pt x="88" y="108"/>
                  <a:pt x="94" y="121"/>
                  <a:pt x="98" y="122"/>
                </a:cubicBezTo>
                <a:cubicBezTo>
                  <a:pt x="100" y="122"/>
                  <a:pt x="105" y="119"/>
                  <a:pt x="105" y="117"/>
                </a:cubicBezTo>
                <a:cubicBezTo>
                  <a:pt x="106" y="116"/>
                  <a:pt x="106" y="116"/>
                  <a:pt x="105" y="115"/>
                </a:cubicBezTo>
                <a:cubicBezTo>
                  <a:pt x="105" y="112"/>
                  <a:pt x="102" y="109"/>
                  <a:pt x="102" y="103"/>
                </a:cubicBezTo>
                <a:cubicBezTo>
                  <a:pt x="101" y="100"/>
                  <a:pt x="102" y="95"/>
                  <a:pt x="105" y="92"/>
                </a:cubicBezTo>
                <a:cubicBezTo>
                  <a:pt x="112" y="80"/>
                  <a:pt x="125" y="85"/>
                  <a:pt x="128" y="83"/>
                </a:cubicBezTo>
                <a:cubicBezTo>
                  <a:pt x="130" y="81"/>
                  <a:pt x="131" y="75"/>
                  <a:pt x="130" y="73"/>
                </a:cubicBezTo>
                <a:cubicBezTo>
                  <a:pt x="128" y="70"/>
                  <a:pt x="114" y="70"/>
                  <a:pt x="112" y="56"/>
                </a:cubicBezTo>
                <a:cubicBezTo>
                  <a:pt x="108" y="43"/>
                  <a:pt x="121" y="37"/>
                  <a:pt x="121" y="34"/>
                </a:cubicBezTo>
                <a:cubicBezTo>
                  <a:pt x="122" y="31"/>
                  <a:pt x="118" y="25"/>
                  <a:pt x="114" y="26"/>
                </a:cubicBezTo>
                <a:close/>
                <a:moveTo>
                  <a:pt x="79" y="86"/>
                </a:moveTo>
                <a:cubicBezTo>
                  <a:pt x="68" y="93"/>
                  <a:pt x="53" y="90"/>
                  <a:pt x="46" y="79"/>
                </a:cubicBezTo>
                <a:cubicBezTo>
                  <a:pt x="38" y="68"/>
                  <a:pt x="41" y="53"/>
                  <a:pt x="52" y="46"/>
                </a:cubicBezTo>
                <a:cubicBezTo>
                  <a:pt x="63" y="38"/>
                  <a:pt x="78" y="41"/>
                  <a:pt x="85" y="52"/>
                </a:cubicBezTo>
                <a:cubicBezTo>
                  <a:pt x="93" y="63"/>
                  <a:pt x="90" y="78"/>
                  <a:pt x="79" y="86"/>
                </a:cubicBezTo>
                <a:close/>
                <a:moveTo>
                  <a:pt x="157" y="257"/>
                </a:moveTo>
                <a:cubicBezTo>
                  <a:pt x="133" y="257"/>
                  <a:pt x="114" y="238"/>
                  <a:pt x="114" y="214"/>
                </a:cubicBezTo>
                <a:cubicBezTo>
                  <a:pt x="114" y="190"/>
                  <a:pt x="133" y="171"/>
                  <a:pt x="157" y="171"/>
                </a:cubicBezTo>
                <a:cubicBezTo>
                  <a:pt x="181" y="171"/>
                  <a:pt x="200" y="190"/>
                  <a:pt x="200" y="214"/>
                </a:cubicBezTo>
                <a:cubicBezTo>
                  <a:pt x="200" y="238"/>
                  <a:pt x="181" y="257"/>
                  <a:pt x="157" y="2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34" name="Freeform: Shape 28">
            <a:extLst>
              <a:ext uri="{FF2B5EF4-FFF2-40B4-BE49-F238E27FC236}">
                <a16:creationId xmlns:a16="http://schemas.microsoft.com/office/drawing/2014/main" xmlns="" id="{E93E5DB9-0B62-4B03-A775-065AF1AB592D}"/>
              </a:ext>
            </a:extLst>
          </p:cNvPr>
          <p:cNvSpPr/>
          <p:nvPr/>
        </p:nvSpPr>
        <p:spPr>
          <a:xfrm flipH="1">
            <a:off x="6234722" y="1467161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B07E395-E416-460F-99A7-48262905E36E}"/>
              </a:ext>
            </a:extLst>
          </p:cNvPr>
          <p:cNvSpPr/>
          <p:nvPr/>
        </p:nvSpPr>
        <p:spPr>
          <a:xfrm>
            <a:off x="10442722" y="155983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01672A0-4E57-481F-BD60-BEE94534FCE5}"/>
              </a:ext>
            </a:extLst>
          </p:cNvPr>
          <p:cNvSpPr/>
          <p:nvPr/>
        </p:nvSpPr>
        <p:spPr>
          <a:xfrm>
            <a:off x="6353425" y="1755153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B1F33D8E-7AD0-45B9-9BA8-FC60A1A65989}"/>
              </a:ext>
            </a:extLst>
          </p:cNvPr>
          <p:cNvCxnSpPr>
            <a:cxnSpLocks/>
          </p:cNvCxnSpPr>
          <p:nvPr/>
        </p:nvCxnSpPr>
        <p:spPr>
          <a:xfrm>
            <a:off x="6945894" y="1569783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0C7821-AF2A-4BE4-878D-F312645C76AD}"/>
              </a:ext>
            </a:extLst>
          </p:cNvPr>
          <p:cNvSpPr txBox="1"/>
          <p:nvPr/>
        </p:nvSpPr>
        <p:spPr>
          <a:xfrm>
            <a:off x="7048325" y="1568693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have now option to mark host variables in the select query – Escaping of host variable.</a:t>
            </a:r>
          </a:p>
        </p:txBody>
      </p:sp>
      <p:sp>
        <p:nvSpPr>
          <p:cNvPr id="39" name="Freeform 87">
            <a:extLst>
              <a:ext uri="{FF2B5EF4-FFF2-40B4-BE49-F238E27FC236}">
                <a16:creationId xmlns:a16="http://schemas.microsoft.com/office/drawing/2014/main" xmlns="" id="{6BFC3FC9-7B08-4D42-A3E2-203C71E71AEE}"/>
              </a:ext>
            </a:extLst>
          </p:cNvPr>
          <p:cNvSpPr>
            <a:spLocks noEditPoints="1"/>
          </p:cNvSpPr>
          <p:nvPr/>
        </p:nvSpPr>
        <p:spPr bwMode="auto">
          <a:xfrm>
            <a:off x="10585886" y="1702999"/>
            <a:ext cx="569318" cy="569320"/>
          </a:xfrm>
          <a:custGeom>
            <a:avLst/>
            <a:gdLst>
              <a:gd name="T0" fmla="*/ 299 w 475"/>
              <a:gd name="T1" fmla="*/ 423 h 475"/>
              <a:gd name="T2" fmla="*/ 299 w 475"/>
              <a:gd name="T3" fmla="*/ 236 h 475"/>
              <a:gd name="T4" fmla="*/ 181 w 475"/>
              <a:gd name="T5" fmla="*/ 236 h 475"/>
              <a:gd name="T6" fmla="*/ 181 w 475"/>
              <a:gd name="T7" fmla="*/ 423 h 475"/>
              <a:gd name="T8" fmla="*/ 299 w 475"/>
              <a:gd name="T9" fmla="*/ 423 h 475"/>
              <a:gd name="T10" fmla="*/ 0 w 475"/>
              <a:gd name="T11" fmla="*/ 446 h 475"/>
              <a:gd name="T12" fmla="*/ 0 w 475"/>
              <a:gd name="T13" fmla="*/ 475 h 475"/>
              <a:gd name="T14" fmla="*/ 475 w 475"/>
              <a:gd name="T15" fmla="*/ 475 h 475"/>
              <a:gd name="T16" fmla="*/ 475 w 475"/>
              <a:gd name="T17" fmla="*/ 446 h 475"/>
              <a:gd name="T18" fmla="*/ 0 w 475"/>
              <a:gd name="T19" fmla="*/ 446 h 475"/>
              <a:gd name="T20" fmla="*/ 153 w 475"/>
              <a:gd name="T21" fmla="*/ 307 h 475"/>
              <a:gd name="T22" fmla="*/ 35 w 475"/>
              <a:gd name="T23" fmla="*/ 307 h 475"/>
              <a:gd name="T24" fmla="*/ 35 w 475"/>
              <a:gd name="T25" fmla="*/ 423 h 475"/>
              <a:gd name="T26" fmla="*/ 153 w 475"/>
              <a:gd name="T27" fmla="*/ 423 h 475"/>
              <a:gd name="T28" fmla="*/ 153 w 475"/>
              <a:gd name="T29" fmla="*/ 307 h 475"/>
              <a:gd name="T30" fmla="*/ 328 w 475"/>
              <a:gd name="T31" fmla="*/ 423 h 475"/>
              <a:gd name="T32" fmla="*/ 445 w 475"/>
              <a:gd name="T33" fmla="*/ 423 h 475"/>
              <a:gd name="T34" fmla="*/ 445 w 475"/>
              <a:gd name="T35" fmla="*/ 167 h 475"/>
              <a:gd name="T36" fmla="*/ 328 w 475"/>
              <a:gd name="T37" fmla="*/ 167 h 475"/>
              <a:gd name="T38" fmla="*/ 328 w 475"/>
              <a:gd name="T39" fmla="*/ 423 h 475"/>
              <a:gd name="T40" fmla="*/ 338 w 475"/>
              <a:gd name="T41" fmla="*/ 86 h 475"/>
              <a:gd name="T42" fmla="*/ 367 w 475"/>
              <a:gd name="T43" fmla="*/ 121 h 475"/>
              <a:gd name="T44" fmla="*/ 394 w 475"/>
              <a:gd name="T45" fmla="*/ 0 h 475"/>
              <a:gd name="T46" fmla="*/ 269 w 475"/>
              <a:gd name="T47" fmla="*/ 0 h 475"/>
              <a:gd name="T48" fmla="*/ 297 w 475"/>
              <a:gd name="T49" fmla="*/ 35 h 475"/>
              <a:gd name="T50" fmla="*/ 76 w 475"/>
              <a:gd name="T51" fmla="*/ 254 h 475"/>
              <a:gd name="T52" fmla="*/ 338 w 475"/>
              <a:gd name="T53" fmla="*/ 86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5" h="475">
                <a:moveTo>
                  <a:pt x="299" y="423"/>
                </a:moveTo>
                <a:lnTo>
                  <a:pt x="299" y="236"/>
                </a:lnTo>
                <a:lnTo>
                  <a:pt x="181" y="236"/>
                </a:lnTo>
                <a:lnTo>
                  <a:pt x="181" y="423"/>
                </a:lnTo>
                <a:lnTo>
                  <a:pt x="299" y="423"/>
                </a:lnTo>
                <a:close/>
                <a:moveTo>
                  <a:pt x="0" y="446"/>
                </a:moveTo>
                <a:lnTo>
                  <a:pt x="0" y="475"/>
                </a:lnTo>
                <a:lnTo>
                  <a:pt x="475" y="475"/>
                </a:lnTo>
                <a:lnTo>
                  <a:pt x="475" y="446"/>
                </a:lnTo>
                <a:lnTo>
                  <a:pt x="0" y="446"/>
                </a:lnTo>
                <a:close/>
                <a:moveTo>
                  <a:pt x="153" y="307"/>
                </a:moveTo>
                <a:lnTo>
                  <a:pt x="35" y="307"/>
                </a:lnTo>
                <a:lnTo>
                  <a:pt x="35" y="423"/>
                </a:lnTo>
                <a:lnTo>
                  <a:pt x="153" y="423"/>
                </a:lnTo>
                <a:lnTo>
                  <a:pt x="153" y="307"/>
                </a:lnTo>
                <a:close/>
                <a:moveTo>
                  <a:pt x="328" y="423"/>
                </a:moveTo>
                <a:lnTo>
                  <a:pt x="445" y="423"/>
                </a:lnTo>
                <a:lnTo>
                  <a:pt x="445" y="167"/>
                </a:lnTo>
                <a:lnTo>
                  <a:pt x="328" y="167"/>
                </a:lnTo>
                <a:lnTo>
                  <a:pt x="328" y="423"/>
                </a:lnTo>
                <a:close/>
                <a:moveTo>
                  <a:pt x="338" y="86"/>
                </a:moveTo>
                <a:lnTo>
                  <a:pt x="367" y="121"/>
                </a:lnTo>
                <a:lnTo>
                  <a:pt x="394" y="0"/>
                </a:lnTo>
                <a:lnTo>
                  <a:pt x="269" y="0"/>
                </a:lnTo>
                <a:lnTo>
                  <a:pt x="297" y="35"/>
                </a:lnTo>
                <a:lnTo>
                  <a:pt x="76" y="254"/>
                </a:lnTo>
                <a:lnTo>
                  <a:pt x="338" y="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40" name="Freeform: Shape 26">
            <a:extLst>
              <a:ext uri="{FF2B5EF4-FFF2-40B4-BE49-F238E27FC236}">
                <a16:creationId xmlns:a16="http://schemas.microsoft.com/office/drawing/2014/main" xmlns="" id="{068765B6-C11D-42D8-B89F-CEC92E09B36F}"/>
              </a:ext>
            </a:extLst>
          </p:cNvPr>
          <p:cNvSpPr/>
          <p:nvPr/>
        </p:nvSpPr>
        <p:spPr>
          <a:xfrm>
            <a:off x="800864" y="4170493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5642471C-63E3-4CC3-B36C-BC7DAFB0696E}"/>
              </a:ext>
            </a:extLst>
          </p:cNvPr>
          <p:cNvSpPr/>
          <p:nvPr/>
        </p:nvSpPr>
        <p:spPr>
          <a:xfrm>
            <a:off x="890457" y="4259701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541F7011-9348-4807-BEC7-0C7A4E0D8A8F}"/>
              </a:ext>
            </a:extLst>
          </p:cNvPr>
          <p:cNvSpPr/>
          <p:nvPr/>
        </p:nvSpPr>
        <p:spPr>
          <a:xfrm>
            <a:off x="5386280" y="4458485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008390D6-040E-4972-8DEE-27815BF19E91}"/>
              </a:ext>
            </a:extLst>
          </p:cNvPr>
          <p:cNvCxnSpPr>
            <a:cxnSpLocks/>
          </p:cNvCxnSpPr>
          <p:nvPr/>
        </p:nvCxnSpPr>
        <p:spPr>
          <a:xfrm>
            <a:off x="5251890" y="4273115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B71735F-DAF1-4F24-BC60-FD5202C40CA7}"/>
              </a:ext>
            </a:extLst>
          </p:cNvPr>
          <p:cNvSpPr txBox="1"/>
          <p:nvPr/>
        </p:nvSpPr>
        <p:spPr>
          <a:xfrm>
            <a:off x="1889453" y="441052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have new SQL functions to perform logic.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5D652192-20C6-4D83-AB7E-14103EE927F5}"/>
              </a:ext>
            </a:extLst>
          </p:cNvPr>
          <p:cNvGrpSpPr/>
          <p:nvPr/>
        </p:nvGrpSpPr>
        <p:grpSpPr>
          <a:xfrm>
            <a:off x="1021388" y="4391827"/>
            <a:ext cx="593785" cy="591395"/>
            <a:chOff x="726565" y="2786910"/>
            <a:chExt cx="519255" cy="517167"/>
          </a:xfrm>
          <a:solidFill>
            <a:schemeClr val="accent2"/>
          </a:solidFill>
        </p:grpSpPr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xmlns="" id="{14E167D7-4E93-410F-9DC0-1EF315EC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" y="2841238"/>
              <a:ext cx="135821" cy="284180"/>
            </a:xfrm>
            <a:custGeom>
              <a:avLst/>
              <a:gdLst>
                <a:gd name="T0" fmla="*/ 15 w 55"/>
                <a:gd name="T1" fmla="*/ 0 h 115"/>
                <a:gd name="T2" fmla="*/ 0 w 55"/>
                <a:gd name="T3" fmla="*/ 22 h 115"/>
                <a:gd name="T4" fmla="*/ 28 w 55"/>
                <a:gd name="T5" fmla="*/ 82 h 115"/>
                <a:gd name="T6" fmla="*/ 25 w 55"/>
                <a:gd name="T7" fmla="*/ 105 h 115"/>
                <a:gd name="T8" fmla="*/ 50 w 55"/>
                <a:gd name="T9" fmla="*/ 115 h 115"/>
                <a:gd name="T10" fmla="*/ 55 w 55"/>
                <a:gd name="T11" fmla="*/ 82 h 115"/>
                <a:gd name="T12" fmla="*/ 15 w 5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15">
                  <a:moveTo>
                    <a:pt x="15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36"/>
                    <a:pt x="28" y="58"/>
                    <a:pt x="28" y="82"/>
                  </a:cubicBezTo>
                  <a:cubicBezTo>
                    <a:pt x="28" y="90"/>
                    <a:pt x="27" y="98"/>
                    <a:pt x="25" y="105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3" y="105"/>
                    <a:pt x="55" y="94"/>
                    <a:pt x="55" y="82"/>
                  </a:cubicBezTo>
                  <a:cubicBezTo>
                    <a:pt x="55" y="49"/>
                    <a:pt x="39" y="19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xmlns="" id="{0BDF6EFF-BFDC-4D0D-BB51-C37E3643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65" y="2786910"/>
              <a:ext cx="494181" cy="517167"/>
            </a:xfrm>
            <a:custGeom>
              <a:avLst/>
              <a:gdLst>
                <a:gd name="T0" fmla="*/ 176 w 200"/>
                <a:gd name="T1" fmla="*/ 138 h 209"/>
                <a:gd name="T2" fmla="*/ 105 w 200"/>
                <a:gd name="T3" fmla="*/ 183 h 209"/>
                <a:gd name="T4" fmla="*/ 27 w 200"/>
                <a:gd name="T5" fmla="*/ 104 h 209"/>
                <a:gd name="T6" fmla="*/ 99 w 200"/>
                <a:gd name="T7" fmla="*/ 26 h 209"/>
                <a:gd name="T8" fmla="*/ 99 w 200"/>
                <a:gd name="T9" fmla="*/ 0 h 209"/>
                <a:gd name="T10" fmla="*/ 0 w 200"/>
                <a:gd name="T11" fmla="*/ 104 h 209"/>
                <a:gd name="T12" fmla="*/ 105 w 200"/>
                <a:gd name="T13" fmla="*/ 209 h 209"/>
                <a:gd name="T14" fmla="*/ 200 w 200"/>
                <a:gd name="T15" fmla="*/ 148 h 209"/>
                <a:gd name="T16" fmla="*/ 176 w 200"/>
                <a:gd name="T17" fmla="*/ 1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9">
                  <a:moveTo>
                    <a:pt x="176" y="138"/>
                  </a:moveTo>
                  <a:cubicBezTo>
                    <a:pt x="163" y="165"/>
                    <a:pt x="136" y="183"/>
                    <a:pt x="105" y="183"/>
                  </a:cubicBezTo>
                  <a:cubicBezTo>
                    <a:pt x="62" y="183"/>
                    <a:pt x="27" y="148"/>
                    <a:pt x="27" y="104"/>
                  </a:cubicBezTo>
                  <a:cubicBezTo>
                    <a:pt x="27" y="63"/>
                    <a:pt x="59" y="29"/>
                    <a:pt x="99" y="2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4" y="3"/>
                    <a:pt x="0" y="48"/>
                    <a:pt x="0" y="104"/>
                  </a:cubicBezTo>
                  <a:cubicBezTo>
                    <a:pt x="0" y="162"/>
                    <a:pt x="47" y="209"/>
                    <a:pt x="105" y="209"/>
                  </a:cubicBezTo>
                  <a:cubicBezTo>
                    <a:pt x="147" y="209"/>
                    <a:pt x="184" y="184"/>
                    <a:pt x="200" y="14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xmlns="" id="{875253EA-7EAF-421F-98A8-BDA6B1BE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97" y="2786910"/>
              <a:ext cx="121195" cy="90896"/>
            </a:xfrm>
            <a:custGeom>
              <a:avLst/>
              <a:gdLst>
                <a:gd name="T0" fmla="*/ 0 w 49"/>
                <a:gd name="T1" fmla="*/ 0 h 37"/>
                <a:gd name="T2" fmla="*/ 0 w 49"/>
                <a:gd name="T3" fmla="*/ 26 h 37"/>
                <a:gd name="T4" fmla="*/ 34 w 49"/>
                <a:gd name="T5" fmla="*/ 37 h 37"/>
                <a:gd name="T6" fmla="*/ 49 w 49"/>
                <a:gd name="T7" fmla="*/ 15 h 37"/>
                <a:gd name="T8" fmla="*/ 0 w 4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2" y="27"/>
                    <a:pt x="24" y="31"/>
                    <a:pt x="34" y="3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5" y="6"/>
                    <a:pt x="18" y="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xmlns="" id="{CC0CD743-E95B-454F-9156-E1918066E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85" y="2930044"/>
              <a:ext cx="57463" cy="235076"/>
            </a:xfrm>
            <a:custGeom>
              <a:avLst/>
              <a:gdLst>
                <a:gd name="T0" fmla="*/ 23 w 23"/>
                <a:gd name="T1" fmla="*/ 91 h 95"/>
                <a:gd name="T2" fmla="*/ 18 w 23"/>
                <a:gd name="T3" fmla="*/ 95 h 95"/>
                <a:gd name="T4" fmla="*/ 5 w 23"/>
                <a:gd name="T5" fmla="*/ 95 h 95"/>
                <a:gd name="T6" fmla="*/ 0 w 23"/>
                <a:gd name="T7" fmla="*/ 91 h 95"/>
                <a:gd name="T8" fmla="*/ 0 w 23"/>
                <a:gd name="T9" fmla="*/ 5 h 95"/>
                <a:gd name="T10" fmla="*/ 5 w 23"/>
                <a:gd name="T11" fmla="*/ 0 h 95"/>
                <a:gd name="T12" fmla="*/ 18 w 23"/>
                <a:gd name="T13" fmla="*/ 0 h 95"/>
                <a:gd name="T14" fmla="*/ 23 w 23"/>
                <a:gd name="T15" fmla="*/ 5 h 95"/>
                <a:gd name="T16" fmla="*/ 23 w 23"/>
                <a:gd name="T17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95">
                  <a:moveTo>
                    <a:pt x="23" y="91"/>
                  </a:moveTo>
                  <a:cubicBezTo>
                    <a:pt x="23" y="93"/>
                    <a:pt x="21" y="95"/>
                    <a:pt x="18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xmlns="" id="{9BCC4192-E976-45FC-82FC-CD9823BF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06" y="2991687"/>
              <a:ext cx="54329" cy="173434"/>
            </a:xfrm>
            <a:custGeom>
              <a:avLst/>
              <a:gdLst>
                <a:gd name="T0" fmla="*/ 22 w 22"/>
                <a:gd name="T1" fmla="*/ 66 h 70"/>
                <a:gd name="T2" fmla="*/ 18 w 22"/>
                <a:gd name="T3" fmla="*/ 70 h 70"/>
                <a:gd name="T4" fmla="*/ 4 w 22"/>
                <a:gd name="T5" fmla="*/ 70 h 70"/>
                <a:gd name="T6" fmla="*/ 0 w 22"/>
                <a:gd name="T7" fmla="*/ 66 h 70"/>
                <a:gd name="T8" fmla="*/ 0 w 22"/>
                <a:gd name="T9" fmla="*/ 5 h 70"/>
                <a:gd name="T10" fmla="*/ 4 w 22"/>
                <a:gd name="T11" fmla="*/ 0 h 70"/>
                <a:gd name="T12" fmla="*/ 18 w 22"/>
                <a:gd name="T13" fmla="*/ 0 h 70"/>
                <a:gd name="T14" fmla="*/ 22 w 22"/>
                <a:gd name="T15" fmla="*/ 5 h 70"/>
                <a:gd name="T16" fmla="*/ 22 w 22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70">
                  <a:moveTo>
                    <a:pt x="22" y="66"/>
                  </a:moveTo>
                  <a:cubicBezTo>
                    <a:pt x="22" y="68"/>
                    <a:pt x="20" y="70"/>
                    <a:pt x="18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xmlns="" id="{0F3594B6-6E22-46A5-9D75-2C241D234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237" y="3056462"/>
              <a:ext cx="56418" cy="108657"/>
            </a:xfrm>
            <a:custGeom>
              <a:avLst/>
              <a:gdLst>
                <a:gd name="T0" fmla="*/ 23 w 23"/>
                <a:gd name="T1" fmla="*/ 40 h 44"/>
                <a:gd name="T2" fmla="*/ 18 w 23"/>
                <a:gd name="T3" fmla="*/ 44 h 44"/>
                <a:gd name="T4" fmla="*/ 5 w 23"/>
                <a:gd name="T5" fmla="*/ 44 h 44"/>
                <a:gd name="T6" fmla="*/ 0 w 23"/>
                <a:gd name="T7" fmla="*/ 40 h 44"/>
                <a:gd name="T8" fmla="*/ 0 w 23"/>
                <a:gd name="T9" fmla="*/ 4 h 44"/>
                <a:gd name="T10" fmla="*/ 5 w 23"/>
                <a:gd name="T11" fmla="*/ 0 h 44"/>
                <a:gd name="T12" fmla="*/ 18 w 23"/>
                <a:gd name="T13" fmla="*/ 0 h 44"/>
                <a:gd name="T14" fmla="*/ 23 w 23"/>
                <a:gd name="T15" fmla="*/ 4 h 44"/>
                <a:gd name="T16" fmla="*/ 23 w 23"/>
                <a:gd name="T1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4">
                  <a:moveTo>
                    <a:pt x="23" y="40"/>
                  </a:moveTo>
                  <a:cubicBezTo>
                    <a:pt x="23" y="42"/>
                    <a:pt x="21" y="44"/>
                    <a:pt x="18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</p:grpSp>
      <p:sp>
        <p:nvSpPr>
          <p:cNvPr id="53" name="Freeform: Shape 25">
            <a:extLst>
              <a:ext uri="{FF2B5EF4-FFF2-40B4-BE49-F238E27FC236}">
                <a16:creationId xmlns:a16="http://schemas.microsoft.com/office/drawing/2014/main" xmlns="" id="{3B8FDADD-7627-45F6-A2FF-9C6D66E91BC8}"/>
              </a:ext>
            </a:extLst>
          </p:cNvPr>
          <p:cNvSpPr/>
          <p:nvPr/>
        </p:nvSpPr>
        <p:spPr>
          <a:xfrm>
            <a:off x="800864" y="2964087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568DAB-D5A9-47AB-B8F4-C9C81FF707CD}"/>
              </a:ext>
            </a:extLst>
          </p:cNvPr>
          <p:cNvSpPr/>
          <p:nvPr/>
        </p:nvSpPr>
        <p:spPr>
          <a:xfrm>
            <a:off x="896829" y="305329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3FA2126-45FF-4BAA-B405-2B6F5B60C296}"/>
              </a:ext>
            </a:extLst>
          </p:cNvPr>
          <p:cNvSpPr/>
          <p:nvPr/>
        </p:nvSpPr>
        <p:spPr>
          <a:xfrm>
            <a:off x="5386280" y="3252078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DEEAF77B-D7C0-45DC-B72E-8F51CADBEACC}"/>
              </a:ext>
            </a:extLst>
          </p:cNvPr>
          <p:cNvCxnSpPr>
            <a:cxnSpLocks/>
          </p:cNvCxnSpPr>
          <p:nvPr/>
        </p:nvCxnSpPr>
        <p:spPr>
          <a:xfrm>
            <a:off x="5251890" y="3053295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D1373F2-A060-4E11-B75E-84A61E1148B8}"/>
              </a:ext>
            </a:extLst>
          </p:cNvPr>
          <p:cNvSpPr txBox="1"/>
          <p:nvPr/>
        </p:nvSpPr>
        <p:spPr>
          <a:xfrm>
            <a:off x="1889453" y="3065619"/>
            <a:ext cx="3252690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can use literals inside of sql queries &amp; Arithmetic Operations.</a:t>
            </a:r>
          </a:p>
          <a:p>
            <a:pPr algn="r"/>
            <a:r>
              <a:rPr lang="en-US" sz="18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. </a:t>
            </a:r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xmlns="" id="{3AAFCE4D-C47B-42FC-9763-60701B0293C7}"/>
              </a:ext>
            </a:extLst>
          </p:cNvPr>
          <p:cNvSpPr>
            <a:spLocks noEditPoints="1"/>
          </p:cNvSpPr>
          <p:nvPr/>
        </p:nvSpPr>
        <p:spPr bwMode="auto">
          <a:xfrm>
            <a:off x="1034132" y="3190599"/>
            <a:ext cx="581042" cy="581040"/>
          </a:xfrm>
          <a:custGeom>
            <a:avLst/>
            <a:gdLst>
              <a:gd name="T0" fmla="*/ 302 w 603"/>
              <a:gd name="T1" fmla="*/ 604 h 604"/>
              <a:gd name="T2" fmla="*/ 376 w 603"/>
              <a:gd name="T3" fmla="*/ 576 h 604"/>
              <a:gd name="T4" fmla="*/ 401 w 603"/>
              <a:gd name="T5" fmla="*/ 572 h 604"/>
              <a:gd name="T6" fmla="*/ 407 w 603"/>
              <a:gd name="T7" fmla="*/ 569 h 604"/>
              <a:gd name="T8" fmla="*/ 350 w 603"/>
              <a:gd name="T9" fmla="*/ 462 h 604"/>
              <a:gd name="T10" fmla="*/ 493 w 603"/>
              <a:gd name="T11" fmla="*/ 512 h 604"/>
              <a:gd name="T12" fmla="*/ 509 w 603"/>
              <a:gd name="T13" fmla="*/ 501 h 604"/>
              <a:gd name="T14" fmla="*/ 494 w 603"/>
              <a:gd name="T15" fmla="*/ 268 h 604"/>
              <a:gd name="T16" fmla="*/ 574 w 603"/>
              <a:gd name="T17" fmla="*/ 390 h 604"/>
              <a:gd name="T18" fmla="*/ 512 w 603"/>
              <a:gd name="T19" fmla="*/ 231 h 604"/>
              <a:gd name="T20" fmla="*/ 585 w 603"/>
              <a:gd name="T21" fmla="*/ 270 h 604"/>
              <a:gd name="T22" fmla="*/ 531 w 603"/>
              <a:gd name="T23" fmla="*/ 212 h 604"/>
              <a:gd name="T24" fmla="*/ 546 w 603"/>
              <a:gd name="T25" fmla="*/ 157 h 604"/>
              <a:gd name="T26" fmla="*/ 512 w 603"/>
              <a:gd name="T27" fmla="*/ 193 h 604"/>
              <a:gd name="T28" fmla="*/ 438 w 603"/>
              <a:gd name="T29" fmla="*/ 154 h 604"/>
              <a:gd name="T30" fmla="*/ 485 w 603"/>
              <a:gd name="T31" fmla="*/ 85 h 604"/>
              <a:gd name="T32" fmla="*/ 411 w 603"/>
              <a:gd name="T33" fmla="*/ 107 h 604"/>
              <a:gd name="T34" fmla="*/ 305 w 603"/>
              <a:gd name="T35" fmla="*/ 20 h 604"/>
              <a:gd name="T36" fmla="*/ 263 w 603"/>
              <a:gd name="T37" fmla="*/ 21 h 604"/>
              <a:gd name="T38" fmla="*/ 188 w 603"/>
              <a:gd name="T39" fmla="*/ 77 h 604"/>
              <a:gd name="T40" fmla="*/ 168 w 603"/>
              <a:gd name="T41" fmla="*/ 50 h 604"/>
              <a:gd name="T42" fmla="*/ 118 w 603"/>
              <a:gd name="T43" fmla="*/ 83 h 604"/>
              <a:gd name="T44" fmla="*/ 163 w 603"/>
              <a:gd name="T45" fmla="*/ 99 h 604"/>
              <a:gd name="T46" fmla="*/ 75 w 603"/>
              <a:gd name="T47" fmla="*/ 211 h 604"/>
              <a:gd name="T48" fmla="*/ 68 w 603"/>
              <a:gd name="T49" fmla="*/ 150 h 604"/>
              <a:gd name="T50" fmla="*/ 50 w 603"/>
              <a:gd name="T51" fmla="*/ 165 h 604"/>
              <a:gd name="T52" fmla="*/ 35 w 603"/>
              <a:gd name="T53" fmla="*/ 196 h 604"/>
              <a:gd name="T54" fmla="*/ 38 w 603"/>
              <a:gd name="T55" fmla="*/ 305 h 604"/>
              <a:gd name="T56" fmla="*/ 27 w 603"/>
              <a:gd name="T57" fmla="*/ 387 h 604"/>
              <a:gd name="T58" fmla="*/ 53 w 603"/>
              <a:gd name="T59" fmla="*/ 405 h 604"/>
              <a:gd name="T60" fmla="*/ 46 w 603"/>
              <a:gd name="T61" fmla="*/ 435 h 604"/>
              <a:gd name="T62" fmla="*/ 91 w 603"/>
              <a:gd name="T63" fmla="*/ 499 h 604"/>
              <a:gd name="T64" fmla="*/ 107 w 603"/>
              <a:gd name="T65" fmla="*/ 505 h 604"/>
              <a:gd name="T66" fmla="*/ 86 w 603"/>
              <a:gd name="T67" fmla="*/ 393 h 604"/>
              <a:gd name="T68" fmla="*/ 290 w 603"/>
              <a:gd name="T69" fmla="*/ 402 h 604"/>
              <a:gd name="T70" fmla="*/ 244 w 603"/>
              <a:gd name="T71" fmla="*/ 571 h 604"/>
              <a:gd name="T72" fmla="*/ 336 w 603"/>
              <a:gd name="T73" fmla="*/ 450 h 604"/>
              <a:gd name="T74" fmla="*/ 336 w 603"/>
              <a:gd name="T75" fmla="*/ 450 h 604"/>
              <a:gd name="T76" fmla="*/ 260 w 603"/>
              <a:gd name="T77" fmla="*/ 236 h 604"/>
              <a:gd name="T78" fmla="*/ 420 w 603"/>
              <a:gd name="T79" fmla="*/ 172 h 604"/>
              <a:gd name="T80" fmla="*/ 477 w 603"/>
              <a:gd name="T81" fmla="*/ 255 h 604"/>
              <a:gd name="T82" fmla="*/ 71 w 603"/>
              <a:gd name="T83" fmla="*/ 378 h 604"/>
              <a:gd name="T84" fmla="*/ 79 w 603"/>
              <a:gd name="T85" fmla="*/ 257 h 604"/>
              <a:gd name="T86" fmla="*/ 75 w 603"/>
              <a:gd name="T87" fmla="*/ 380 h 604"/>
              <a:gd name="T88" fmla="*/ 221 w 603"/>
              <a:gd name="T89" fmla="*/ 267 h 604"/>
              <a:gd name="T90" fmla="*/ 97 w 603"/>
              <a:gd name="T91" fmla="*/ 218 h 604"/>
              <a:gd name="T92" fmla="*/ 175 w 603"/>
              <a:gd name="T93" fmla="*/ 280 h 604"/>
              <a:gd name="T94" fmla="*/ 57 w 603"/>
              <a:gd name="T95" fmla="*/ 217 h 604"/>
              <a:gd name="T96" fmla="*/ 492 w 603"/>
              <a:gd name="T97" fmla="*/ 230 h 604"/>
              <a:gd name="T98" fmla="*/ 499 w 603"/>
              <a:gd name="T99" fmla="*/ 218 h 604"/>
              <a:gd name="T100" fmla="*/ 201 w 603"/>
              <a:gd name="T101" fmla="*/ 122 h 604"/>
              <a:gd name="T102" fmla="*/ 409 w 603"/>
              <a:gd name="T103" fmla="*/ 148 h 604"/>
              <a:gd name="T104" fmla="*/ 409 w 603"/>
              <a:gd name="T105" fmla="*/ 148 h 604"/>
              <a:gd name="T106" fmla="*/ 281 w 603"/>
              <a:gd name="T107" fmla="*/ 44 h 604"/>
              <a:gd name="T108" fmla="*/ 383 w 603"/>
              <a:gd name="T109" fmla="*/ 12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03" h="604">
                <a:moveTo>
                  <a:pt x="302" y="604"/>
                </a:moveTo>
                <a:cubicBezTo>
                  <a:pt x="135" y="604"/>
                  <a:pt x="0" y="469"/>
                  <a:pt x="0" y="302"/>
                </a:cubicBezTo>
                <a:cubicBezTo>
                  <a:pt x="0" y="136"/>
                  <a:pt x="135" y="0"/>
                  <a:pt x="302" y="0"/>
                </a:cubicBezTo>
                <a:cubicBezTo>
                  <a:pt x="468" y="0"/>
                  <a:pt x="603" y="136"/>
                  <a:pt x="603" y="302"/>
                </a:cubicBezTo>
                <a:cubicBezTo>
                  <a:pt x="603" y="469"/>
                  <a:pt x="468" y="604"/>
                  <a:pt x="302" y="604"/>
                </a:cubicBezTo>
                <a:close/>
                <a:moveTo>
                  <a:pt x="220" y="571"/>
                </a:moveTo>
                <a:cubicBezTo>
                  <a:pt x="219" y="571"/>
                  <a:pt x="218" y="573"/>
                  <a:pt x="218" y="574"/>
                </a:cubicBezTo>
                <a:cubicBezTo>
                  <a:pt x="218" y="581"/>
                  <a:pt x="228" y="584"/>
                  <a:pt x="250" y="585"/>
                </a:cubicBezTo>
                <a:cubicBezTo>
                  <a:pt x="257" y="586"/>
                  <a:pt x="265" y="586"/>
                  <a:pt x="273" y="586"/>
                </a:cubicBezTo>
                <a:cubicBezTo>
                  <a:pt x="305" y="586"/>
                  <a:pt x="340" y="583"/>
                  <a:pt x="376" y="576"/>
                </a:cubicBezTo>
                <a:cubicBezTo>
                  <a:pt x="376" y="576"/>
                  <a:pt x="377" y="577"/>
                  <a:pt x="377" y="577"/>
                </a:cubicBezTo>
                <a:cubicBezTo>
                  <a:pt x="379" y="579"/>
                  <a:pt x="379" y="579"/>
                  <a:pt x="379" y="579"/>
                </a:cubicBezTo>
                <a:cubicBezTo>
                  <a:pt x="381" y="578"/>
                  <a:pt x="381" y="578"/>
                  <a:pt x="381" y="578"/>
                </a:cubicBezTo>
                <a:cubicBezTo>
                  <a:pt x="386" y="577"/>
                  <a:pt x="391" y="575"/>
                  <a:pt x="396" y="574"/>
                </a:cubicBezTo>
                <a:cubicBezTo>
                  <a:pt x="398" y="573"/>
                  <a:pt x="399" y="573"/>
                  <a:pt x="401" y="572"/>
                </a:cubicBezTo>
                <a:cubicBezTo>
                  <a:pt x="403" y="571"/>
                  <a:pt x="403" y="571"/>
                  <a:pt x="403" y="571"/>
                </a:cubicBezTo>
                <a:cubicBezTo>
                  <a:pt x="404" y="571"/>
                  <a:pt x="404" y="571"/>
                  <a:pt x="404" y="571"/>
                </a:cubicBezTo>
                <a:cubicBezTo>
                  <a:pt x="406" y="570"/>
                  <a:pt x="406" y="570"/>
                  <a:pt x="406" y="570"/>
                </a:cubicBezTo>
                <a:cubicBezTo>
                  <a:pt x="406" y="569"/>
                  <a:pt x="406" y="569"/>
                  <a:pt x="406" y="569"/>
                </a:cubicBezTo>
                <a:cubicBezTo>
                  <a:pt x="407" y="569"/>
                  <a:pt x="407" y="569"/>
                  <a:pt x="407" y="569"/>
                </a:cubicBezTo>
                <a:cubicBezTo>
                  <a:pt x="406" y="567"/>
                  <a:pt x="406" y="567"/>
                  <a:pt x="406" y="567"/>
                </a:cubicBezTo>
                <a:cubicBezTo>
                  <a:pt x="406" y="566"/>
                  <a:pt x="406" y="566"/>
                  <a:pt x="406" y="566"/>
                </a:cubicBezTo>
                <a:cubicBezTo>
                  <a:pt x="405" y="563"/>
                  <a:pt x="398" y="558"/>
                  <a:pt x="392" y="558"/>
                </a:cubicBezTo>
                <a:cubicBezTo>
                  <a:pt x="384" y="546"/>
                  <a:pt x="370" y="523"/>
                  <a:pt x="349" y="481"/>
                </a:cubicBezTo>
                <a:cubicBezTo>
                  <a:pt x="353" y="475"/>
                  <a:pt x="353" y="468"/>
                  <a:pt x="350" y="462"/>
                </a:cubicBezTo>
                <a:cubicBezTo>
                  <a:pt x="354" y="457"/>
                  <a:pt x="354" y="457"/>
                  <a:pt x="354" y="457"/>
                </a:cubicBezTo>
                <a:cubicBezTo>
                  <a:pt x="357" y="459"/>
                  <a:pt x="361" y="460"/>
                  <a:pt x="365" y="460"/>
                </a:cubicBezTo>
                <a:cubicBezTo>
                  <a:pt x="369" y="460"/>
                  <a:pt x="374" y="458"/>
                  <a:pt x="377" y="456"/>
                </a:cubicBezTo>
                <a:cubicBezTo>
                  <a:pt x="377" y="456"/>
                  <a:pt x="377" y="456"/>
                  <a:pt x="378" y="456"/>
                </a:cubicBezTo>
                <a:cubicBezTo>
                  <a:pt x="432" y="486"/>
                  <a:pt x="471" y="503"/>
                  <a:pt x="493" y="512"/>
                </a:cubicBezTo>
                <a:cubicBezTo>
                  <a:pt x="494" y="512"/>
                  <a:pt x="494" y="512"/>
                  <a:pt x="494" y="512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97" y="512"/>
                  <a:pt x="497" y="512"/>
                  <a:pt x="497" y="512"/>
                </a:cubicBezTo>
                <a:cubicBezTo>
                  <a:pt x="500" y="510"/>
                  <a:pt x="502" y="507"/>
                  <a:pt x="504" y="505"/>
                </a:cubicBezTo>
                <a:cubicBezTo>
                  <a:pt x="509" y="501"/>
                  <a:pt x="509" y="501"/>
                  <a:pt x="509" y="501"/>
                </a:cubicBezTo>
                <a:cubicBezTo>
                  <a:pt x="503" y="498"/>
                  <a:pt x="503" y="498"/>
                  <a:pt x="503" y="498"/>
                </a:cubicBezTo>
                <a:cubicBezTo>
                  <a:pt x="480" y="489"/>
                  <a:pt x="441" y="471"/>
                  <a:pt x="386" y="439"/>
                </a:cubicBezTo>
                <a:cubicBezTo>
                  <a:pt x="386" y="433"/>
                  <a:pt x="385" y="428"/>
                  <a:pt x="382" y="424"/>
                </a:cubicBezTo>
                <a:cubicBezTo>
                  <a:pt x="421" y="375"/>
                  <a:pt x="462" y="317"/>
                  <a:pt x="491" y="268"/>
                </a:cubicBezTo>
                <a:cubicBezTo>
                  <a:pt x="492" y="268"/>
                  <a:pt x="493" y="268"/>
                  <a:pt x="494" y="268"/>
                </a:cubicBezTo>
                <a:cubicBezTo>
                  <a:pt x="522" y="315"/>
                  <a:pt x="546" y="363"/>
                  <a:pt x="561" y="404"/>
                </a:cubicBezTo>
                <a:cubicBezTo>
                  <a:pt x="565" y="414"/>
                  <a:pt x="565" y="414"/>
                  <a:pt x="565" y="414"/>
                </a:cubicBezTo>
                <a:cubicBezTo>
                  <a:pt x="569" y="404"/>
                  <a:pt x="569" y="404"/>
                  <a:pt x="569" y="404"/>
                </a:cubicBezTo>
                <a:cubicBezTo>
                  <a:pt x="570" y="400"/>
                  <a:pt x="572" y="396"/>
                  <a:pt x="573" y="392"/>
                </a:cubicBezTo>
                <a:cubicBezTo>
                  <a:pt x="574" y="390"/>
                  <a:pt x="574" y="390"/>
                  <a:pt x="574" y="390"/>
                </a:cubicBezTo>
                <a:cubicBezTo>
                  <a:pt x="573" y="389"/>
                  <a:pt x="573" y="389"/>
                  <a:pt x="573" y="389"/>
                </a:cubicBezTo>
                <a:cubicBezTo>
                  <a:pt x="562" y="361"/>
                  <a:pt x="543" y="316"/>
                  <a:pt x="509" y="259"/>
                </a:cubicBezTo>
                <a:cubicBezTo>
                  <a:pt x="511" y="254"/>
                  <a:pt x="511" y="248"/>
                  <a:pt x="508" y="242"/>
                </a:cubicBezTo>
                <a:cubicBezTo>
                  <a:pt x="508" y="242"/>
                  <a:pt x="507" y="241"/>
                  <a:pt x="507" y="241"/>
                </a:cubicBezTo>
                <a:cubicBezTo>
                  <a:pt x="509" y="237"/>
                  <a:pt x="511" y="234"/>
                  <a:pt x="512" y="231"/>
                </a:cubicBezTo>
                <a:cubicBezTo>
                  <a:pt x="514" y="231"/>
                  <a:pt x="515" y="231"/>
                  <a:pt x="516" y="231"/>
                </a:cubicBezTo>
                <a:cubicBezTo>
                  <a:pt x="518" y="231"/>
                  <a:pt x="520" y="231"/>
                  <a:pt x="522" y="230"/>
                </a:cubicBezTo>
                <a:cubicBezTo>
                  <a:pt x="523" y="230"/>
                  <a:pt x="524" y="229"/>
                  <a:pt x="525" y="228"/>
                </a:cubicBezTo>
                <a:cubicBezTo>
                  <a:pt x="544" y="240"/>
                  <a:pt x="561" y="252"/>
                  <a:pt x="577" y="264"/>
                </a:cubicBezTo>
                <a:cubicBezTo>
                  <a:pt x="585" y="270"/>
                  <a:pt x="585" y="270"/>
                  <a:pt x="585" y="270"/>
                </a:cubicBezTo>
                <a:cubicBezTo>
                  <a:pt x="584" y="260"/>
                  <a:pt x="584" y="260"/>
                  <a:pt x="584" y="260"/>
                </a:cubicBezTo>
                <a:cubicBezTo>
                  <a:pt x="583" y="256"/>
                  <a:pt x="582" y="253"/>
                  <a:pt x="582" y="249"/>
                </a:cubicBezTo>
                <a:cubicBezTo>
                  <a:pt x="581" y="248"/>
                  <a:pt x="581" y="248"/>
                  <a:pt x="581" y="248"/>
                </a:cubicBezTo>
                <a:cubicBezTo>
                  <a:pt x="580" y="247"/>
                  <a:pt x="580" y="247"/>
                  <a:pt x="580" y="247"/>
                </a:cubicBezTo>
                <a:cubicBezTo>
                  <a:pt x="565" y="235"/>
                  <a:pt x="549" y="223"/>
                  <a:pt x="531" y="212"/>
                </a:cubicBezTo>
                <a:cubicBezTo>
                  <a:pt x="531" y="210"/>
                  <a:pt x="530" y="207"/>
                  <a:pt x="529" y="205"/>
                </a:cubicBezTo>
                <a:cubicBezTo>
                  <a:pt x="529" y="204"/>
                  <a:pt x="528" y="203"/>
                  <a:pt x="527" y="202"/>
                </a:cubicBezTo>
                <a:cubicBezTo>
                  <a:pt x="535" y="187"/>
                  <a:pt x="541" y="173"/>
                  <a:pt x="547" y="160"/>
                </a:cubicBezTo>
                <a:cubicBezTo>
                  <a:pt x="547" y="158"/>
                  <a:pt x="547" y="158"/>
                  <a:pt x="547" y="158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5" y="154"/>
                  <a:pt x="543" y="151"/>
                  <a:pt x="541" y="149"/>
                </a:cubicBezTo>
                <a:cubicBezTo>
                  <a:pt x="537" y="141"/>
                  <a:pt x="537" y="141"/>
                  <a:pt x="537" y="141"/>
                </a:cubicBezTo>
                <a:cubicBezTo>
                  <a:pt x="534" y="149"/>
                  <a:pt x="534" y="149"/>
                  <a:pt x="534" y="149"/>
                </a:cubicBezTo>
                <a:cubicBezTo>
                  <a:pt x="528" y="162"/>
                  <a:pt x="520" y="177"/>
                  <a:pt x="512" y="193"/>
                </a:cubicBezTo>
                <a:cubicBezTo>
                  <a:pt x="512" y="193"/>
                  <a:pt x="512" y="193"/>
                  <a:pt x="512" y="193"/>
                </a:cubicBezTo>
                <a:cubicBezTo>
                  <a:pt x="510" y="193"/>
                  <a:pt x="508" y="193"/>
                  <a:pt x="506" y="194"/>
                </a:cubicBezTo>
                <a:cubicBezTo>
                  <a:pt x="505" y="194"/>
                  <a:pt x="504" y="195"/>
                  <a:pt x="504" y="195"/>
                </a:cubicBezTo>
                <a:cubicBezTo>
                  <a:pt x="489" y="187"/>
                  <a:pt x="474" y="178"/>
                  <a:pt x="458" y="171"/>
                </a:cubicBezTo>
                <a:cubicBezTo>
                  <a:pt x="458" y="167"/>
                  <a:pt x="456" y="163"/>
                  <a:pt x="453" y="160"/>
                </a:cubicBezTo>
                <a:cubicBezTo>
                  <a:pt x="449" y="156"/>
                  <a:pt x="444" y="154"/>
                  <a:pt x="438" y="154"/>
                </a:cubicBezTo>
                <a:cubicBezTo>
                  <a:pt x="438" y="154"/>
                  <a:pt x="437" y="154"/>
                  <a:pt x="437" y="154"/>
                </a:cubicBezTo>
                <a:cubicBezTo>
                  <a:pt x="432" y="147"/>
                  <a:pt x="426" y="141"/>
                  <a:pt x="421" y="135"/>
                </a:cubicBezTo>
                <a:cubicBezTo>
                  <a:pt x="424" y="131"/>
                  <a:pt x="424" y="126"/>
                  <a:pt x="423" y="121"/>
                </a:cubicBezTo>
                <a:cubicBezTo>
                  <a:pt x="444" y="108"/>
                  <a:pt x="463" y="97"/>
                  <a:pt x="480" y="88"/>
                </a:cubicBezTo>
                <a:cubicBezTo>
                  <a:pt x="485" y="85"/>
                  <a:pt x="485" y="85"/>
                  <a:pt x="485" y="85"/>
                </a:cubicBezTo>
                <a:cubicBezTo>
                  <a:pt x="481" y="81"/>
                  <a:pt x="481" y="81"/>
                  <a:pt x="481" y="81"/>
                </a:cubicBezTo>
                <a:cubicBezTo>
                  <a:pt x="478" y="79"/>
                  <a:pt x="475" y="77"/>
                  <a:pt x="473" y="75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51" y="84"/>
                  <a:pt x="432" y="94"/>
                  <a:pt x="411" y="107"/>
                </a:cubicBezTo>
                <a:cubicBezTo>
                  <a:pt x="409" y="106"/>
                  <a:pt x="406" y="105"/>
                  <a:pt x="403" y="105"/>
                </a:cubicBezTo>
                <a:cubicBezTo>
                  <a:pt x="401" y="105"/>
                  <a:pt x="399" y="106"/>
                  <a:pt x="397" y="106"/>
                </a:cubicBezTo>
                <a:cubicBezTo>
                  <a:pt x="365" y="73"/>
                  <a:pt x="333" y="45"/>
                  <a:pt x="306" y="29"/>
                </a:cubicBezTo>
                <a:cubicBezTo>
                  <a:pt x="307" y="27"/>
                  <a:pt x="307" y="24"/>
                  <a:pt x="306" y="22"/>
                </a:cubicBezTo>
                <a:cubicBezTo>
                  <a:pt x="306" y="21"/>
                  <a:pt x="306" y="21"/>
                  <a:pt x="305" y="20"/>
                </a:cubicBezTo>
                <a:cubicBezTo>
                  <a:pt x="304" y="17"/>
                  <a:pt x="304" y="17"/>
                  <a:pt x="304" y="17"/>
                </a:cubicBezTo>
                <a:cubicBezTo>
                  <a:pt x="301" y="17"/>
                  <a:pt x="301" y="17"/>
                  <a:pt x="301" y="17"/>
                </a:cubicBezTo>
                <a:cubicBezTo>
                  <a:pt x="289" y="17"/>
                  <a:pt x="278" y="18"/>
                  <a:pt x="266" y="19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3" y="21"/>
                  <a:pt x="263" y="21"/>
                  <a:pt x="263" y="21"/>
                </a:cubicBezTo>
                <a:cubicBezTo>
                  <a:pt x="261" y="25"/>
                  <a:pt x="260" y="28"/>
                  <a:pt x="261" y="32"/>
                </a:cubicBezTo>
                <a:cubicBezTo>
                  <a:pt x="261" y="32"/>
                  <a:pt x="261" y="32"/>
                  <a:pt x="261" y="33"/>
                </a:cubicBezTo>
                <a:cubicBezTo>
                  <a:pt x="240" y="47"/>
                  <a:pt x="220" y="63"/>
                  <a:pt x="201" y="79"/>
                </a:cubicBezTo>
                <a:cubicBezTo>
                  <a:pt x="198" y="78"/>
                  <a:pt x="194" y="77"/>
                  <a:pt x="190" y="77"/>
                </a:cubicBezTo>
                <a:cubicBezTo>
                  <a:pt x="189" y="77"/>
                  <a:pt x="189" y="77"/>
                  <a:pt x="188" y="77"/>
                </a:cubicBezTo>
                <a:cubicBezTo>
                  <a:pt x="185" y="65"/>
                  <a:pt x="183" y="55"/>
                  <a:pt x="183" y="49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46"/>
                  <a:pt x="173" y="48"/>
                  <a:pt x="171" y="49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60"/>
                  <a:pt x="169" y="70"/>
                  <a:pt x="172" y="84"/>
                </a:cubicBezTo>
                <a:cubicBezTo>
                  <a:pt x="171" y="84"/>
                  <a:pt x="171" y="85"/>
                  <a:pt x="171" y="85"/>
                </a:cubicBezTo>
                <a:cubicBezTo>
                  <a:pt x="154" y="83"/>
                  <a:pt x="138" y="83"/>
                  <a:pt x="123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6" y="85"/>
                  <a:pt x="114" y="87"/>
                  <a:pt x="112" y="8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29" y="96"/>
                  <a:pt x="146" y="97"/>
                  <a:pt x="163" y="99"/>
                </a:cubicBezTo>
                <a:cubicBezTo>
                  <a:pt x="162" y="104"/>
                  <a:pt x="163" y="108"/>
                  <a:pt x="165" y="113"/>
                </a:cubicBezTo>
                <a:cubicBezTo>
                  <a:pt x="134" y="143"/>
                  <a:pt x="106" y="177"/>
                  <a:pt x="85" y="210"/>
                </a:cubicBezTo>
                <a:cubicBezTo>
                  <a:pt x="84" y="210"/>
                  <a:pt x="84" y="210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79" y="209"/>
                  <a:pt x="77" y="210"/>
                  <a:pt x="75" y="211"/>
                </a:cubicBezTo>
                <a:cubicBezTo>
                  <a:pt x="71" y="207"/>
                  <a:pt x="68" y="204"/>
                  <a:pt x="64" y="200"/>
                </a:cubicBezTo>
                <a:cubicBezTo>
                  <a:pt x="65" y="195"/>
                  <a:pt x="63" y="191"/>
                  <a:pt x="60" y="189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2" y="176"/>
                  <a:pt x="64" y="163"/>
                  <a:pt x="68" y="152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57" y="154"/>
                  <a:pt x="54" y="159"/>
                  <a:pt x="51" y="164"/>
                </a:cubicBezTo>
                <a:cubicBezTo>
                  <a:pt x="50" y="164"/>
                  <a:pt x="50" y="164"/>
                  <a:pt x="50" y="164"/>
                </a:cubicBezTo>
                <a:cubicBezTo>
                  <a:pt x="50" y="165"/>
                  <a:pt x="50" y="165"/>
                  <a:pt x="50" y="165"/>
                </a:cubicBezTo>
                <a:cubicBezTo>
                  <a:pt x="49" y="171"/>
                  <a:pt x="48" y="177"/>
                  <a:pt x="47" y="183"/>
                </a:cubicBezTo>
                <a:cubicBezTo>
                  <a:pt x="43" y="179"/>
                  <a:pt x="43" y="179"/>
                  <a:pt x="43" y="179"/>
                </a:cubicBezTo>
                <a:cubicBezTo>
                  <a:pt x="40" y="186"/>
                  <a:pt x="40" y="186"/>
                  <a:pt x="40" y="186"/>
                </a:cubicBezTo>
                <a:cubicBezTo>
                  <a:pt x="39" y="188"/>
                  <a:pt x="37" y="191"/>
                  <a:pt x="36" y="193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41" y="202"/>
                  <a:pt x="41" y="202"/>
                  <a:pt x="41" y="202"/>
                </a:cubicBezTo>
                <a:cubicBezTo>
                  <a:pt x="41" y="205"/>
                  <a:pt x="42" y="208"/>
                  <a:pt x="43" y="210"/>
                </a:cubicBezTo>
                <a:cubicBezTo>
                  <a:pt x="42" y="229"/>
                  <a:pt x="41" y="251"/>
                  <a:pt x="43" y="273"/>
                </a:cubicBezTo>
                <a:cubicBezTo>
                  <a:pt x="38" y="276"/>
                  <a:pt x="35" y="283"/>
                  <a:pt x="34" y="290"/>
                </a:cubicBezTo>
                <a:cubicBezTo>
                  <a:pt x="34" y="295"/>
                  <a:pt x="35" y="301"/>
                  <a:pt x="38" y="305"/>
                </a:cubicBezTo>
                <a:cubicBezTo>
                  <a:pt x="30" y="328"/>
                  <a:pt x="25" y="351"/>
                  <a:pt x="23" y="373"/>
                </a:cubicBezTo>
                <a:cubicBezTo>
                  <a:pt x="23" y="373"/>
                  <a:pt x="23" y="373"/>
                  <a:pt x="23" y="373"/>
                </a:cubicBezTo>
                <a:cubicBezTo>
                  <a:pt x="23" y="374"/>
                  <a:pt x="23" y="374"/>
                  <a:pt x="23" y="374"/>
                </a:cubicBezTo>
                <a:cubicBezTo>
                  <a:pt x="24" y="378"/>
                  <a:pt x="25" y="381"/>
                  <a:pt x="26" y="385"/>
                </a:cubicBezTo>
                <a:cubicBezTo>
                  <a:pt x="27" y="387"/>
                  <a:pt x="27" y="387"/>
                  <a:pt x="27" y="387"/>
                </a:cubicBezTo>
                <a:cubicBezTo>
                  <a:pt x="34" y="386"/>
                  <a:pt x="34" y="386"/>
                  <a:pt x="34" y="386"/>
                </a:cubicBezTo>
                <a:cubicBezTo>
                  <a:pt x="34" y="384"/>
                  <a:pt x="34" y="384"/>
                  <a:pt x="34" y="384"/>
                </a:cubicBezTo>
                <a:cubicBezTo>
                  <a:pt x="36" y="364"/>
                  <a:pt x="40" y="343"/>
                  <a:pt x="47" y="321"/>
                </a:cubicBezTo>
                <a:cubicBezTo>
                  <a:pt x="50" y="341"/>
                  <a:pt x="53" y="361"/>
                  <a:pt x="58" y="382"/>
                </a:cubicBezTo>
                <a:cubicBezTo>
                  <a:pt x="52" y="387"/>
                  <a:pt x="51" y="396"/>
                  <a:pt x="53" y="405"/>
                </a:cubicBezTo>
                <a:cubicBezTo>
                  <a:pt x="53" y="405"/>
                  <a:pt x="54" y="406"/>
                  <a:pt x="54" y="406"/>
                </a:cubicBezTo>
                <a:cubicBezTo>
                  <a:pt x="49" y="413"/>
                  <a:pt x="46" y="419"/>
                  <a:pt x="43" y="424"/>
                </a:cubicBezTo>
                <a:cubicBezTo>
                  <a:pt x="42" y="426"/>
                  <a:pt x="42" y="426"/>
                  <a:pt x="42" y="426"/>
                </a:cubicBezTo>
                <a:cubicBezTo>
                  <a:pt x="43" y="428"/>
                  <a:pt x="43" y="428"/>
                  <a:pt x="43" y="428"/>
                </a:cubicBezTo>
                <a:cubicBezTo>
                  <a:pt x="44" y="430"/>
                  <a:pt x="45" y="433"/>
                  <a:pt x="46" y="435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6" y="430"/>
                  <a:pt x="60" y="425"/>
                  <a:pt x="65" y="419"/>
                </a:cubicBezTo>
                <a:cubicBezTo>
                  <a:pt x="65" y="419"/>
                  <a:pt x="66" y="420"/>
                  <a:pt x="67" y="420"/>
                </a:cubicBezTo>
                <a:cubicBezTo>
                  <a:pt x="74" y="447"/>
                  <a:pt x="82" y="474"/>
                  <a:pt x="91" y="499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2" y="500"/>
                  <a:pt x="92" y="500"/>
                  <a:pt x="92" y="500"/>
                </a:cubicBezTo>
                <a:cubicBezTo>
                  <a:pt x="95" y="503"/>
                  <a:pt x="97" y="505"/>
                  <a:pt x="99" y="508"/>
                </a:cubicBezTo>
                <a:cubicBezTo>
                  <a:pt x="101" y="509"/>
                  <a:pt x="101" y="509"/>
                  <a:pt x="101" y="509"/>
                </a:cubicBezTo>
                <a:cubicBezTo>
                  <a:pt x="107" y="505"/>
                  <a:pt x="107" y="505"/>
                  <a:pt x="107" y="505"/>
                </a:cubicBezTo>
                <a:cubicBezTo>
                  <a:pt x="106" y="503"/>
                  <a:pt x="106" y="503"/>
                  <a:pt x="106" y="503"/>
                </a:cubicBezTo>
                <a:cubicBezTo>
                  <a:pt x="96" y="476"/>
                  <a:pt x="88" y="448"/>
                  <a:pt x="80" y="418"/>
                </a:cubicBezTo>
                <a:cubicBezTo>
                  <a:pt x="83" y="417"/>
                  <a:pt x="85" y="414"/>
                  <a:pt x="87" y="410"/>
                </a:cubicBezTo>
                <a:cubicBezTo>
                  <a:pt x="88" y="405"/>
                  <a:pt x="88" y="400"/>
                  <a:pt x="87" y="394"/>
                </a:cubicBezTo>
                <a:cubicBezTo>
                  <a:pt x="86" y="394"/>
                  <a:pt x="86" y="393"/>
                  <a:pt x="86" y="393"/>
                </a:cubicBezTo>
                <a:cubicBezTo>
                  <a:pt x="104" y="372"/>
                  <a:pt x="128" y="348"/>
                  <a:pt x="156" y="324"/>
                </a:cubicBezTo>
                <a:cubicBezTo>
                  <a:pt x="159" y="326"/>
                  <a:pt x="164" y="327"/>
                  <a:pt x="168" y="327"/>
                </a:cubicBezTo>
                <a:cubicBezTo>
                  <a:pt x="170" y="327"/>
                  <a:pt x="172" y="327"/>
                  <a:pt x="173" y="327"/>
                </a:cubicBezTo>
                <a:cubicBezTo>
                  <a:pt x="176" y="326"/>
                  <a:pt x="178" y="325"/>
                  <a:pt x="180" y="324"/>
                </a:cubicBezTo>
                <a:cubicBezTo>
                  <a:pt x="215" y="351"/>
                  <a:pt x="253" y="378"/>
                  <a:pt x="290" y="402"/>
                </a:cubicBezTo>
                <a:cubicBezTo>
                  <a:pt x="298" y="421"/>
                  <a:pt x="307" y="440"/>
                  <a:pt x="316" y="457"/>
                </a:cubicBezTo>
                <a:cubicBezTo>
                  <a:pt x="312" y="462"/>
                  <a:pt x="311" y="469"/>
                  <a:pt x="313" y="476"/>
                </a:cubicBezTo>
                <a:cubicBezTo>
                  <a:pt x="281" y="512"/>
                  <a:pt x="251" y="543"/>
                  <a:pt x="220" y="571"/>
                </a:cubicBezTo>
                <a:close/>
                <a:moveTo>
                  <a:pt x="282" y="573"/>
                </a:moveTo>
                <a:cubicBezTo>
                  <a:pt x="264" y="573"/>
                  <a:pt x="251" y="572"/>
                  <a:pt x="244" y="571"/>
                </a:cubicBezTo>
                <a:cubicBezTo>
                  <a:pt x="271" y="547"/>
                  <a:pt x="298" y="520"/>
                  <a:pt x="326" y="489"/>
                </a:cubicBezTo>
                <a:cubicBezTo>
                  <a:pt x="328" y="490"/>
                  <a:pt x="331" y="490"/>
                  <a:pt x="333" y="490"/>
                </a:cubicBezTo>
                <a:cubicBezTo>
                  <a:pt x="354" y="530"/>
                  <a:pt x="368" y="552"/>
                  <a:pt x="377" y="564"/>
                </a:cubicBezTo>
                <a:cubicBezTo>
                  <a:pt x="345" y="570"/>
                  <a:pt x="313" y="573"/>
                  <a:pt x="282" y="573"/>
                </a:cubicBezTo>
                <a:close/>
                <a:moveTo>
                  <a:pt x="336" y="450"/>
                </a:moveTo>
                <a:cubicBezTo>
                  <a:pt x="335" y="450"/>
                  <a:pt x="335" y="450"/>
                  <a:pt x="334" y="450"/>
                </a:cubicBezTo>
                <a:cubicBezTo>
                  <a:pt x="330" y="441"/>
                  <a:pt x="325" y="431"/>
                  <a:pt x="321" y="422"/>
                </a:cubicBezTo>
                <a:cubicBezTo>
                  <a:pt x="327" y="426"/>
                  <a:pt x="334" y="430"/>
                  <a:pt x="340" y="434"/>
                </a:cubicBezTo>
                <a:cubicBezTo>
                  <a:pt x="340" y="437"/>
                  <a:pt x="341" y="440"/>
                  <a:pt x="342" y="443"/>
                </a:cubicBezTo>
                <a:cubicBezTo>
                  <a:pt x="340" y="445"/>
                  <a:pt x="338" y="448"/>
                  <a:pt x="336" y="450"/>
                </a:cubicBezTo>
                <a:close/>
                <a:moveTo>
                  <a:pt x="350" y="417"/>
                </a:moveTo>
                <a:cubicBezTo>
                  <a:pt x="335" y="408"/>
                  <a:pt x="320" y="398"/>
                  <a:pt x="306" y="389"/>
                </a:cubicBezTo>
                <a:cubicBezTo>
                  <a:pt x="288" y="350"/>
                  <a:pt x="270" y="307"/>
                  <a:pt x="254" y="266"/>
                </a:cubicBezTo>
                <a:cubicBezTo>
                  <a:pt x="261" y="260"/>
                  <a:pt x="263" y="249"/>
                  <a:pt x="261" y="239"/>
                </a:cubicBezTo>
                <a:cubicBezTo>
                  <a:pt x="261" y="238"/>
                  <a:pt x="260" y="237"/>
                  <a:pt x="260" y="236"/>
                </a:cubicBezTo>
                <a:cubicBezTo>
                  <a:pt x="293" y="210"/>
                  <a:pt x="328" y="184"/>
                  <a:pt x="362" y="161"/>
                </a:cubicBezTo>
                <a:cubicBezTo>
                  <a:pt x="366" y="164"/>
                  <a:pt x="371" y="166"/>
                  <a:pt x="376" y="166"/>
                </a:cubicBezTo>
                <a:cubicBezTo>
                  <a:pt x="381" y="166"/>
                  <a:pt x="386" y="164"/>
                  <a:pt x="390" y="161"/>
                </a:cubicBezTo>
                <a:cubicBezTo>
                  <a:pt x="390" y="160"/>
                  <a:pt x="391" y="160"/>
                  <a:pt x="391" y="159"/>
                </a:cubicBezTo>
                <a:cubicBezTo>
                  <a:pt x="400" y="163"/>
                  <a:pt x="410" y="168"/>
                  <a:pt x="420" y="172"/>
                </a:cubicBezTo>
                <a:cubicBezTo>
                  <a:pt x="420" y="177"/>
                  <a:pt x="422" y="182"/>
                  <a:pt x="426" y="186"/>
                </a:cubicBezTo>
                <a:cubicBezTo>
                  <a:pt x="430" y="190"/>
                  <a:pt x="435" y="192"/>
                  <a:pt x="441" y="192"/>
                </a:cubicBezTo>
                <a:cubicBezTo>
                  <a:pt x="442" y="192"/>
                  <a:pt x="442" y="192"/>
                  <a:pt x="443" y="192"/>
                </a:cubicBezTo>
                <a:cubicBezTo>
                  <a:pt x="455" y="208"/>
                  <a:pt x="466" y="224"/>
                  <a:pt x="476" y="241"/>
                </a:cubicBezTo>
                <a:cubicBezTo>
                  <a:pt x="475" y="245"/>
                  <a:pt x="475" y="250"/>
                  <a:pt x="477" y="255"/>
                </a:cubicBezTo>
                <a:cubicBezTo>
                  <a:pt x="447" y="305"/>
                  <a:pt x="406" y="364"/>
                  <a:pt x="366" y="414"/>
                </a:cubicBezTo>
                <a:cubicBezTo>
                  <a:pt x="364" y="413"/>
                  <a:pt x="363" y="413"/>
                  <a:pt x="362" y="413"/>
                </a:cubicBezTo>
                <a:cubicBezTo>
                  <a:pt x="357" y="413"/>
                  <a:pt x="353" y="414"/>
                  <a:pt x="350" y="417"/>
                </a:cubicBezTo>
                <a:close/>
                <a:moveTo>
                  <a:pt x="75" y="380"/>
                </a:moveTo>
                <a:cubicBezTo>
                  <a:pt x="73" y="379"/>
                  <a:pt x="72" y="379"/>
                  <a:pt x="71" y="378"/>
                </a:cubicBezTo>
                <a:cubicBezTo>
                  <a:pt x="66" y="355"/>
                  <a:pt x="62" y="332"/>
                  <a:pt x="60" y="310"/>
                </a:cubicBezTo>
                <a:cubicBezTo>
                  <a:pt x="65" y="306"/>
                  <a:pt x="68" y="300"/>
                  <a:pt x="69" y="292"/>
                </a:cubicBezTo>
                <a:cubicBezTo>
                  <a:pt x="69" y="287"/>
                  <a:pt x="68" y="281"/>
                  <a:pt x="65" y="276"/>
                </a:cubicBezTo>
                <a:cubicBezTo>
                  <a:pt x="68" y="270"/>
                  <a:pt x="71" y="263"/>
                  <a:pt x="75" y="256"/>
                </a:cubicBezTo>
                <a:cubicBezTo>
                  <a:pt x="76" y="256"/>
                  <a:pt x="78" y="257"/>
                  <a:pt x="79" y="257"/>
                </a:cubicBezTo>
                <a:cubicBezTo>
                  <a:pt x="80" y="257"/>
                  <a:pt x="80" y="257"/>
                  <a:pt x="81" y="257"/>
                </a:cubicBezTo>
                <a:cubicBezTo>
                  <a:pt x="85" y="257"/>
                  <a:pt x="90" y="255"/>
                  <a:pt x="93" y="252"/>
                </a:cubicBezTo>
                <a:cubicBezTo>
                  <a:pt x="110" y="266"/>
                  <a:pt x="127" y="281"/>
                  <a:pt x="145" y="296"/>
                </a:cubicBezTo>
                <a:cubicBezTo>
                  <a:pt x="144" y="300"/>
                  <a:pt x="144" y="304"/>
                  <a:pt x="145" y="308"/>
                </a:cubicBezTo>
                <a:cubicBezTo>
                  <a:pt x="117" y="333"/>
                  <a:pt x="93" y="358"/>
                  <a:pt x="75" y="380"/>
                </a:cubicBezTo>
                <a:close/>
                <a:moveTo>
                  <a:pt x="274" y="368"/>
                </a:moveTo>
                <a:cubicBezTo>
                  <a:pt x="246" y="348"/>
                  <a:pt x="217" y="328"/>
                  <a:pt x="190" y="307"/>
                </a:cubicBezTo>
                <a:cubicBezTo>
                  <a:pt x="191" y="304"/>
                  <a:pt x="191" y="301"/>
                  <a:pt x="190" y="298"/>
                </a:cubicBezTo>
                <a:cubicBezTo>
                  <a:pt x="190" y="296"/>
                  <a:pt x="189" y="295"/>
                  <a:pt x="189" y="294"/>
                </a:cubicBezTo>
                <a:cubicBezTo>
                  <a:pt x="199" y="285"/>
                  <a:pt x="210" y="276"/>
                  <a:pt x="221" y="267"/>
                </a:cubicBezTo>
                <a:cubicBezTo>
                  <a:pt x="225" y="270"/>
                  <a:pt x="230" y="272"/>
                  <a:pt x="235" y="273"/>
                </a:cubicBezTo>
                <a:cubicBezTo>
                  <a:pt x="247" y="304"/>
                  <a:pt x="261" y="337"/>
                  <a:pt x="274" y="368"/>
                </a:cubicBezTo>
                <a:close/>
                <a:moveTo>
                  <a:pt x="157" y="281"/>
                </a:moveTo>
                <a:cubicBezTo>
                  <a:pt x="138" y="265"/>
                  <a:pt x="119" y="250"/>
                  <a:pt x="101" y="234"/>
                </a:cubicBezTo>
                <a:cubicBezTo>
                  <a:pt x="102" y="228"/>
                  <a:pt x="100" y="223"/>
                  <a:pt x="97" y="218"/>
                </a:cubicBezTo>
                <a:cubicBezTo>
                  <a:pt x="118" y="187"/>
                  <a:pt x="145" y="153"/>
                  <a:pt x="175" y="124"/>
                </a:cubicBezTo>
                <a:cubicBezTo>
                  <a:pt x="177" y="125"/>
                  <a:pt x="180" y="126"/>
                  <a:pt x="183" y="126"/>
                </a:cubicBezTo>
                <a:cubicBezTo>
                  <a:pt x="191" y="155"/>
                  <a:pt x="203" y="189"/>
                  <a:pt x="217" y="226"/>
                </a:cubicBezTo>
                <a:cubicBezTo>
                  <a:pt x="211" y="233"/>
                  <a:pt x="209" y="242"/>
                  <a:pt x="211" y="250"/>
                </a:cubicBezTo>
                <a:cubicBezTo>
                  <a:pt x="198" y="261"/>
                  <a:pt x="187" y="271"/>
                  <a:pt x="175" y="280"/>
                </a:cubicBezTo>
                <a:cubicBezTo>
                  <a:pt x="173" y="279"/>
                  <a:pt x="170" y="279"/>
                  <a:pt x="167" y="279"/>
                </a:cubicBezTo>
                <a:cubicBezTo>
                  <a:pt x="165" y="279"/>
                  <a:pt x="163" y="279"/>
                  <a:pt x="162" y="279"/>
                </a:cubicBezTo>
                <a:cubicBezTo>
                  <a:pt x="160" y="280"/>
                  <a:pt x="159" y="280"/>
                  <a:pt x="157" y="281"/>
                </a:cubicBezTo>
                <a:close/>
                <a:moveTo>
                  <a:pt x="56" y="260"/>
                </a:moveTo>
                <a:cubicBezTo>
                  <a:pt x="56" y="245"/>
                  <a:pt x="56" y="231"/>
                  <a:pt x="57" y="217"/>
                </a:cubicBezTo>
                <a:cubicBezTo>
                  <a:pt x="59" y="219"/>
                  <a:pt x="61" y="221"/>
                  <a:pt x="63" y="223"/>
                </a:cubicBezTo>
                <a:cubicBezTo>
                  <a:pt x="62" y="226"/>
                  <a:pt x="61" y="229"/>
                  <a:pt x="61" y="231"/>
                </a:cubicBezTo>
                <a:cubicBezTo>
                  <a:pt x="60" y="236"/>
                  <a:pt x="61" y="241"/>
                  <a:pt x="63" y="246"/>
                </a:cubicBezTo>
                <a:cubicBezTo>
                  <a:pt x="61" y="250"/>
                  <a:pt x="58" y="255"/>
                  <a:pt x="56" y="260"/>
                </a:cubicBezTo>
                <a:close/>
                <a:moveTo>
                  <a:pt x="492" y="230"/>
                </a:moveTo>
                <a:cubicBezTo>
                  <a:pt x="492" y="230"/>
                  <a:pt x="491" y="230"/>
                  <a:pt x="491" y="230"/>
                </a:cubicBezTo>
                <a:cubicBezTo>
                  <a:pt x="491" y="230"/>
                  <a:pt x="490" y="230"/>
                  <a:pt x="490" y="230"/>
                </a:cubicBezTo>
                <a:cubicBezTo>
                  <a:pt x="483" y="218"/>
                  <a:pt x="475" y="206"/>
                  <a:pt x="467" y="195"/>
                </a:cubicBezTo>
                <a:cubicBezTo>
                  <a:pt x="477" y="200"/>
                  <a:pt x="487" y="206"/>
                  <a:pt x="497" y="211"/>
                </a:cubicBezTo>
                <a:cubicBezTo>
                  <a:pt x="497" y="214"/>
                  <a:pt x="498" y="216"/>
                  <a:pt x="499" y="218"/>
                </a:cubicBezTo>
                <a:cubicBezTo>
                  <a:pt x="497" y="222"/>
                  <a:pt x="494" y="226"/>
                  <a:pt x="492" y="230"/>
                </a:cubicBezTo>
                <a:close/>
                <a:moveTo>
                  <a:pt x="247" y="221"/>
                </a:moveTo>
                <a:cubicBezTo>
                  <a:pt x="244" y="219"/>
                  <a:pt x="239" y="218"/>
                  <a:pt x="235" y="218"/>
                </a:cubicBezTo>
                <a:cubicBezTo>
                  <a:pt x="235" y="218"/>
                  <a:pt x="235" y="218"/>
                  <a:pt x="235" y="218"/>
                </a:cubicBezTo>
                <a:cubicBezTo>
                  <a:pt x="221" y="183"/>
                  <a:pt x="210" y="150"/>
                  <a:pt x="201" y="122"/>
                </a:cubicBezTo>
                <a:cubicBezTo>
                  <a:pt x="201" y="122"/>
                  <a:pt x="202" y="122"/>
                  <a:pt x="202" y="122"/>
                </a:cubicBezTo>
                <a:cubicBezTo>
                  <a:pt x="208" y="118"/>
                  <a:pt x="211" y="112"/>
                  <a:pt x="213" y="106"/>
                </a:cubicBezTo>
                <a:cubicBezTo>
                  <a:pt x="245" y="112"/>
                  <a:pt x="295" y="124"/>
                  <a:pt x="353" y="145"/>
                </a:cubicBezTo>
                <a:cubicBezTo>
                  <a:pt x="318" y="168"/>
                  <a:pt x="282" y="194"/>
                  <a:pt x="247" y="221"/>
                </a:cubicBezTo>
                <a:close/>
                <a:moveTo>
                  <a:pt x="409" y="148"/>
                </a:moveTo>
                <a:cubicBezTo>
                  <a:pt x="405" y="146"/>
                  <a:pt x="400" y="144"/>
                  <a:pt x="396" y="142"/>
                </a:cubicBezTo>
                <a:cubicBezTo>
                  <a:pt x="396" y="142"/>
                  <a:pt x="396" y="141"/>
                  <a:pt x="396" y="141"/>
                </a:cubicBezTo>
                <a:cubicBezTo>
                  <a:pt x="399" y="143"/>
                  <a:pt x="402" y="144"/>
                  <a:pt x="406" y="144"/>
                </a:cubicBezTo>
                <a:cubicBezTo>
                  <a:pt x="406" y="144"/>
                  <a:pt x="406" y="144"/>
                  <a:pt x="406" y="144"/>
                </a:cubicBezTo>
                <a:cubicBezTo>
                  <a:pt x="407" y="145"/>
                  <a:pt x="408" y="146"/>
                  <a:pt x="409" y="148"/>
                </a:cubicBezTo>
                <a:close/>
                <a:moveTo>
                  <a:pt x="359" y="128"/>
                </a:moveTo>
                <a:cubicBezTo>
                  <a:pt x="311" y="111"/>
                  <a:pt x="258" y="97"/>
                  <a:pt x="211" y="90"/>
                </a:cubicBezTo>
                <a:cubicBezTo>
                  <a:pt x="211" y="90"/>
                  <a:pt x="211" y="89"/>
                  <a:pt x="211" y="89"/>
                </a:cubicBezTo>
                <a:cubicBezTo>
                  <a:pt x="230" y="72"/>
                  <a:pt x="249" y="57"/>
                  <a:pt x="270" y="42"/>
                </a:cubicBezTo>
                <a:cubicBezTo>
                  <a:pt x="273" y="43"/>
                  <a:pt x="277" y="44"/>
                  <a:pt x="281" y="44"/>
                </a:cubicBezTo>
                <a:cubicBezTo>
                  <a:pt x="283" y="44"/>
                  <a:pt x="285" y="44"/>
                  <a:pt x="287" y="44"/>
                </a:cubicBezTo>
                <a:cubicBezTo>
                  <a:pt x="290" y="43"/>
                  <a:pt x="293" y="42"/>
                  <a:pt x="296" y="40"/>
                </a:cubicBezTo>
                <a:cubicBezTo>
                  <a:pt x="323" y="57"/>
                  <a:pt x="355" y="86"/>
                  <a:pt x="386" y="120"/>
                </a:cubicBezTo>
                <a:cubicBezTo>
                  <a:pt x="385" y="121"/>
                  <a:pt x="385" y="122"/>
                  <a:pt x="385" y="123"/>
                </a:cubicBezTo>
                <a:cubicBezTo>
                  <a:pt x="383" y="125"/>
                  <a:pt x="383" y="125"/>
                  <a:pt x="383" y="125"/>
                </a:cubicBezTo>
                <a:cubicBezTo>
                  <a:pt x="380" y="123"/>
                  <a:pt x="376" y="123"/>
                  <a:pt x="373" y="123"/>
                </a:cubicBezTo>
                <a:cubicBezTo>
                  <a:pt x="368" y="123"/>
                  <a:pt x="363" y="125"/>
                  <a:pt x="359" y="1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59" name="Freeform: Shape 30">
            <a:extLst>
              <a:ext uri="{FF2B5EF4-FFF2-40B4-BE49-F238E27FC236}">
                <a16:creationId xmlns:a16="http://schemas.microsoft.com/office/drawing/2014/main" xmlns="" id="{AD0A3CEF-85C9-4F02-95CC-2BE556C2193C}"/>
              </a:ext>
            </a:extLst>
          </p:cNvPr>
          <p:cNvSpPr/>
          <p:nvPr/>
        </p:nvSpPr>
        <p:spPr>
          <a:xfrm flipH="1">
            <a:off x="6234722" y="3879974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575013A-92EC-49D4-8F3A-B2906A151967}"/>
              </a:ext>
            </a:extLst>
          </p:cNvPr>
          <p:cNvSpPr/>
          <p:nvPr/>
        </p:nvSpPr>
        <p:spPr>
          <a:xfrm>
            <a:off x="10442722" y="3969182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576EFC10-F09E-4698-AA15-6214831D3F85}"/>
              </a:ext>
            </a:extLst>
          </p:cNvPr>
          <p:cNvSpPr/>
          <p:nvPr/>
        </p:nvSpPr>
        <p:spPr>
          <a:xfrm>
            <a:off x="6353425" y="4167966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F4772877-8092-4E48-AE4A-673406DC4E76}"/>
              </a:ext>
            </a:extLst>
          </p:cNvPr>
          <p:cNvCxnSpPr>
            <a:cxnSpLocks/>
          </p:cNvCxnSpPr>
          <p:nvPr/>
        </p:nvCxnSpPr>
        <p:spPr>
          <a:xfrm>
            <a:off x="6945894" y="3982596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8ECAD38-6AD2-4BA7-B047-1D35C3581D18}"/>
              </a:ext>
            </a:extLst>
          </p:cNvPr>
          <p:cNvSpPr txBox="1"/>
          <p:nvPr/>
        </p:nvSpPr>
        <p:spPr>
          <a:xfrm>
            <a:off x="7048325" y="3981506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Create object &amp; Value/Constructor Expression.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9FFEC312-3095-4812-B914-C2AD5AEE098B}"/>
              </a:ext>
            </a:extLst>
          </p:cNvPr>
          <p:cNvGrpSpPr/>
          <p:nvPr/>
        </p:nvGrpSpPr>
        <p:grpSpPr>
          <a:xfrm>
            <a:off x="10593368" y="4152131"/>
            <a:ext cx="554353" cy="489749"/>
            <a:chOff x="2651125" y="4095750"/>
            <a:chExt cx="585788" cy="517525"/>
          </a:xfrm>
          <a:solidFill>
            <a:schemeClr val="accent1"/>
          </a:solidFill>
        </p:grpSpPr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xmlns="" id="{BE0A4287-5688-4CF2-8F38-1B3FC0B59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4371975"/>
              <a:ext cx="241300" cy="241300"/>
            </a:xfrm>
            <a:custGeom>
              <a:avLst/>
              <a:gdLst>
                <a:gd name="T0" fmla="*/ 51 w 102"/>
                <a:gd name="T1" fmla="*/ 102 h 102"/>
                <a:gd name="T2" fmla="*/ 0 w 102"/>
                <a:gd name="T3" fmla="*/ 51 h 102"/>
                <a:gd name="T4" fmla="*/ 51 w 102"/>
                <a:gd name="T5" fmla="*/ 0 h 102"/>
                <a:gd name="T6" fmla="*/ 102 w 102"/>
                <a:gd name="T7" fmla="*/ 51 h 102"/>
                <a:gd name="T8" fmla="*/ 51 w 102"/>
                <a:gd name="T9" fmla="*/ 102 h 102"/>
                <a:gd name="T10" fmla="*/ 51 w 102"/>
                <a:gd name="T11" fmla="*/ 15 h 102"/>
                <a:gd name="T12" fmla="*/ 15 w 102"/>
                <a:gd name="T13" fmla="*/ 51 h 102"/>
                <a:gd name="T14" fmla="*/ 51 w 102"/>
                <a:gd name="T15" fmla="*/ 87 h 102"/>
                <a:gd name="T16" fmla="*/ 87 w 102"/>
                <a:gd name="T17" fmla="*/ 51 h 102"/>
                <a:gd name="T18" fmla="*/ 51 w 10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  <a:moveTo>
                    <a:pt x="51" y="15"/>
                  </a:moveTo>
                  <a:cubicBezTo>
                    <a:pt x="31" y="15"/>
                    <a:pt x="15" y="31"/>
                    <a:pt x="15" y="51"/>
                  </a:cubicBezTo>
                  <a:cubicBezTo>
                    <a:pt x="15" y="71"/>
                    <a:pt x="31" y="87"/>
                    <a:pt x="51" y="87"/>
                  </a:cubicBezTo>
                  <a:cubicBezTo>
                    <a:pt x="71" y="87"/>
                    <a:pt x="87" y="71"/>
                    <a:pt x="87" y="51"/>
                  </a:cubicBezTo>
                  <a:cubicBezTo>
                    <a:pt x="87" y="31"/>
                    <a:pt x="71" y="15"/>
                    <a:pt x="51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xmlns="" id="{4EC039E0-6CB9-4055-BDD6-C43768FC7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4095750"/>
              <a:ext cx="50800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xmlns="" id="{F0C693FE-3225-4D22-A3C8-329B5350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4095750"/>
              <a:ext cx="52387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xmlns="" id="{D8E3963B-875D-4444-B6E1-008E531B0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1125" y="4183063"/>
              <a:ext cx="449262" cy="387350"/>
            </a:xfrm>
            <a:custGeom>
              <a:avLst/>
              <a:gdLst>
                <a:gd name="T0" fmla="*/ 129 w 190"/>
                <a:gd name="T1" fmla="*/ 151 h 164"/>
                <a:gd name="T2" fmla="*/ 129 w 190"/>
                <a:gd name="T3" fmla="*/ 105 h 164"/>
                <a:gd name="T4" fmla="*/ 142 w 190"/>
                <a:gd name="T5" fmla="*/ 105 h 164"/>
                <a:gd name="T6" fmla="*/ 148 w 190"/>
                <a:gd name="T7" fmla="*/ 95 h 164"/>
                <a:gd name="T8" fmla="*/ 129 w 190"/>
                <a:gd name="T9" fmla="*/ 95 h 164"/>
                <a:gd name="T10" fmla="*/ 129 w 190"/>
                <a:gd name="T11" fmla="*/ 47 h 164"/>
                <a:gd name="T12" fmla="*/ 174 w 190"/>
                <a:gd name="T13" fmla="*/ 47 h 164"/>
                <a:gd name="T14" fmla="*/ 174 w 190"/>
                <a:gd name="T15" fmla="*/ 75 h 164"/>
                <a:gd name="T16" fmla="*/ 190 w 190"/>
                <a:gd name="T17" fmla="*/ 71 h 164"/>
                <a:gd name="T18" fmla="*/ 190 w 190"/>
                <a:gd name="T19" fmla="*/ 26 h 164"/>
                <a:gd name="T20" fmla="*/ 163 w 190"/>
                <a:gd name="T21" fmla="*/ 0 h 164"/>
                <a:gd name="T22" fmla="*/ 161 w 190"/>
                <a:gd name="T23" fmla="*/ 0 h 164"/>
                <a:gd name="T24" fmla="*/ 149 w 190"/>
                <a:gd name="T25" fmla="*/ 0 h 164"/>
                <a:gd name="T26" fmla="*/ 149 w 190"/>
                <a:gd name="T27" fmla="*/ 8 h 164"/>
                <a:gd name="T28" fmla="*/ 125 w 190"/>
                <a:gd name="T29" fmla="*/ 32 h 164"/>
                <a:gd name="T30" fmla="*/ 101 w 190"/>
                <a:gd name="T31" fmla="*/ 8 h 164"/>
                <a:gd name="T32" fmla="*/ 101 w 190"/>
                <a:gd name="T33" fmla="*/ 0 h 164"/>
                <a:gd name="T34" fmla="*/ 83 w 190"/>
                <a:gd name="T35" fmla="*/ 0 h 164"/>
                <a:gd name="T36" fmla="*/ 83 w 190"/>
                <a:gd name="T37" fmla="*/ 8 h 164"/>
                <a:gd name="T38" fmla="*/ 59 w 190"/>
                <a:gd name="T39" fmla="*/ 32 h 164"/>
                <a:gd name="T40" fmla="*/ 35 w 190"/>
                <a:gd name="T41" fmla="*/ 8 h 164"/>
                <a:gd name="T42" fmla="*/ 35 w 190"/>
                <a:gd name="T43" fmla="*/ 0 h 164"/>
                <a:gd name="T44" fmla="*/ 25 w 190"/>
                <a:gd name="T45" fmla="*/ 0 h 164"/>
                <a:gd name="T46" fmla="*/ 0 w 190"/>
                <a:gd name="T47" fmla="*/ 26 h 164"/>
                <a:gd name="T48" fmla="*/ 0 w 190"/>
                <a:gd name="T49" fmla="*/ 138 h 164"/>
                <a:gd name="T50" fmla="*/ 27 w 190"/>
                <a:gd name="T51" fmla="*/ 164 h 164"/>
                <a:gd name="T52" fmla="*/ 146 w 190"/>
                <a:gd name="T53" fmla="*/ 164 h 164"/>
                <a:gd name="T54" fmla="*/ 139 w 190"/>
                <a:gd name="T55" fmla="*/ 151 h 164"/>
                <a:gd name="T56" fmla="*/ 129 w 190"/>
                <a:gd name="T57" fmla="*/ 151 h 164"/>
                <a:gd name="T58" fmla="*/ 62 w 190"/>
                <a:gd name="T59" fmla="*/ 151 h 164"/>
                <a:gd name="T60" fmla="*/ 35 w 190"/>
                <a:gd name="T61" fmla="*/ 151 h 164"/>
                <a:gd name="T62" fmla="*/ 15 w 190"/>
                <a:gd name="T63" fmla="*/ 131 h 164"/>
                <a:gd name="T64" fmla="*/ 15 w 190"/>
                <a:gd name="T65" fmla="*/ 105 h 164"/>
                <a:gd name="T66" fmla="*/ 62 w 190"/>
                <a:gd name="T67" fmla="*/ 105 h 164"/>
                <a:gd name="T68" fmla="*/ 62 w 190"/>
                <a:gd name="T69" fmla="*/ 151 h 164"/>
                <a:gd name="T70" fmla="*/ 62 w 190"/>
                <a:gd name="T71" fmla="*/ 95 h 164"/>
                <a:gd name="T72" fmla="*/ 15 w 190"/>
                <a:gd name="T73" fmla="*/ 95 h 164"/>
                <a:gd name="T74" fmla="*/ 15 w 190"/>
                <a:gd name="T75" fmla="*/ 47 h 164"/>
                <a:gd name="T76" fmla="*/ 62 w 190"/>
                <a:gd name="T77" fmla="*/ 47 h 164"/>
                <a:gd name="T78" fmla="*/ 62 w 190"/>
                <a:gd name="T79" fmla="*/ 95 h 164"/>
                <a:gd name="T80" fmla="*/ 118 w 190"/>
                <a:gd name="T81" fmla="*/ 151 h 164"/>
                <a:gd name="T82" fmla="*/ 73 w 190"/>
                <a:gd name="T83" fmla="*/ 151 h 164"/>
                <a:gd name="T84" fmla="*/ 73 w 190"/>
                <a:gd name="T85" fmla="*/ 105 h 164"/>
                <a:gd name="T86" fmla="*/ 118 w 190"/>
                <a:gd name="T87" fmla="*/ 105 h 164"/>
                <a:gd name="T88" fmla="*/ 118 w 190"/>
                <a:gd name="T89" fmla="*/ 151 h 164"/>
                <a:gd name="T90" fmla="*/ 118 w 190"/>
                <a:gd name="T91" fmla="*/ 95 h 164"/>
                <a:gd name="T92" fmla="*/ 73 w 190"/>
                <a:gd name="T93" fmla="*/ 95 h 164"/>
                <a:gd name="T94" fmla="*/ 73 w 190"/>
                <a:gd name="T95" fmla="*/ 47 h 164"/>
                <a:gd name="T96" fmla="*/ 118 w 190"/>
                <a:gd name="T97" fmla="*/ 47 h 164"/>
                <a:gd name="T98" fmla="*/ 118 w 190"/>
                <a:gd name="T99" fmla="*/ 9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" h="164">
                  <a:moveTo>
                    <a:pt x="129" y="151"/>
                  </a:moveTo>
                  <a:cubicBezTo>
                    <a:pt x="129" y="105"/>
                    <a:pt x="129" y="105"/>
                    <a:pt x="129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4" y="102"/>
                    <a:pt x="146" y="98"/>
                    <a:pt x="148" y="95"/>
                  </a:cubicBezTo>
                  <a:cubicBezTo>
                    <a:pt x="129" y="95"/>
                    <a:pt x="129" y="95"/>
                    <a:pt x="129" y="95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9" y="73"/>
                    <a:pt x="185" y="71"/>
                    <a:pt x="190" y="71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90" y="12"/>
                    <a:pt x="178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9" y="21"/>
                    <a:pt x="138" y="32"/>
                    <a:pt x="125" y="32"/>
                  </a:cubicBezTo>
                  <a:cubicBezTo>
                    <a:pt x="112" y="32"/>
                    <a:pt x="101" y="21"/>
                    <a:pt x="101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21"/>
                    <a:pt x="72" y="32"/>
                    <a:pt x="59" y="32"/>
                  </a:cubicBezTo>
                  <a:cubicBezTo>
                    <a:pt x="46" y="32"/>
                    <a:pt x="35" y="21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1"/>
                    <a:pt x="0" y="12"/>
                    <a:pt x="0" y="2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2"/>
                    <a:pt x="12" y="164"/>
                    <a:pt x="27" y="164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3" y="160"/>
                    <a:pt x="141" y="155"/>
                    <a:pt x="139" y="151"/>
                  </a:cubicBezTo>
                  <a:lnTo>
                    <a:pt x="129" y="151"/>
                  </a:lnTo>
                  <a:close/>
                  <a:moveTo>
                    <a:pt x="62" y="151"/>
                  </a:moveTo>
                  <a:cubicBezTo>
                    <a:pt x="35" y="151"/>
                    <a:pt x="35" y="151"/>
                    <a:pt x="35" y="151"/>
                  </a:cubicBezTo>
                  <a:cubicBezTo>
                    <a:pt x="24" y="151"/>
                    <a:pt x="15" y="142"/>
                    <a:pt x="15" y="131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62" y="105"/>
                    <a:pt x="62" y="105"/>
                    <a:pt x="62" y="105"/>
                  </a:cubicBezTo>
                  <a:lnTo>
                    <a:pt x="62" y="151"/>
                  </a:lnTo>
                  <a:close/>
                  <a:moveTo>
                    <a:pt x="62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62" y="47"/>
                    <a:pt x="62" y="47"/>
                    <a:pt x="62" y="47"/>
                  </a:cubicBezTo>
                  <a:lnTo>
                    <a:pt x="62" y="95"/>
                  </a:lnTo>
                  <a:close/>
                  <a:moveTo>
                    <a:pt x="118" y="151"/>
                  </a:moveTo>
                  <a:cubicBezTo>
                    <a:pt x="73" y="151"/>
                    <a:pt x="73" y="151"/>
                    <a:pt x="73" y="15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151"/>
                  </a:lnTo>
                  <a:close/>
                  <a:moveTo>
                    <a:pt x="118" y="95"/>
                  </a:moveTo>
                  <a:cubicBezTo>
                    <a:pt x="73" y="95"/>
                    <a:pt x="73" y="95"/>
                    <a:pt x="73" y="9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8" y="47"/>
                    <a:pt x="118" y="47"/>
                    <a:pt x="118" y="47"/>
                  </a:cubicBezTo>
                  <a:lnTo>
                    <a:pt x="118" y="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xmlns="" id="{469C5D65-39FA-4D92-982C-3FC5212B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4443413"/>
              <a:ext cx="80962" cy="77788"/>
            </a:xfrm>
            <a:custGeom>
              <a:avLst/>
              <a:gdLst>
                <a:gd name="T0" fmla="*/ 34 w 34"/>
                <a:gd name="T1" fmla="*/ 0 h 33"/>
                <a:gd name="T2" fmla="*/ 15 w 34"/>
                <a:gd name="T3" fmla="*/ 9 h 33"/>
                <a:gd name="T4" fmla="*/ 12 w 34"/>
                <a:gd name="T5" fmla="*/ 9 h 33"/>
                <a:gd name="T6" fmla="*/ 0 w 34"/>
                <a:gd name="T7" fmla="*/ 21 h 33"/>
                <a:gd name="T8" fmla="*/ 12 w 34"/>
                <a:gd name="T9" fmla="*/ 33 h 33"/>
                <a:gd name="T10" fmla="*/ 24 w 34"/>
                <a:gd name="T11" fmla="*/ 21 h 33"/>
                <a:gd name="T12" fmla="*/ 24 w 34"/>
                <a:gd name="T13" fmla="*/ 19 h 33"/>
                <a:gd name="T14" fmla="*/ 34 w 3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34" y="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5" y="9"/>
                    <a:pt x="0" y="14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19" y="33"/>
                    <a:pt x="24" y="28"/>
                    <a:pt x="24" y="21"/>
                  </a:cubicBezTo>
                  <a:cubicBezTo>
                    <a:pt x="24" y="20"/>
                    <a:pt x="24" y="19"/>
                    <a:pt x="24" y="1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0" name="Freeform: Shape 27">
            <a:extLst>
              <a:ext uri="{FF2B5EF4-FFF2-40B4-BE49-F238E27FC236}">
                <a16:creationId xmlns:a16="http://schemas.microsoft.com/office/drawing/2014/main" xmlns="" id="{561BA6FA-91ED-4F9D-A967-CBF8D549CB7B}"/>
              </a:ext>
            </a:extLst>
          </p:cNvPr>
          <p:cNvSpPr/>
          <p:nvPr/>
        </p:nvSpPr>
        <p:spPr>
          <a:xfrm>
            <a:off x="800864" y="5376899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917F7A6-BD4D-4360-90F6-6765D39D9F90}"/>
              </a:ext>
            </a:extLst>
          </p:cNvPr>
          <p:cNvSpPr/>
          <p:nvPr/>
        </p:nvSpPr>
        <p:spPr>
          <a:xfrm>
            <a:off x="890457" y="5466107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444039F6-C8BA-4601-B1DB-CB97B36CDE52}"/>
              </a:ext>
            </a:extLst>
          </p:cNvPr>
          <p:cNvSpPr/>
          <p:nvPr/>
        </p:nvSpPr>
        <p:spPr>
          <a:xfrm>
            <a:off x="5386280" y="5664891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90743667-D631-4F94-A763-7085BA691118}"/>
              </a:ext>
            </a:extLst>
          </p:cNvPr>
          <p:cNvCxnSpPr>
            <a:cxnSpLocks/>
          </p:cNvCxnSpPr>
          <p:nvPr/>
        </p:nvCxnSpPr>
        <p:spPr>
          <a:xfrm>
            <a:off x="5251890" y="5479521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DD63CE12-9940-4BAB-962F-AD38AF82777D}"/>
              </a:ext>
            </a:extLst>
          </p:cNvPr>
          <p:cNvSpPr txBox="1"/>
          <p:nvPr/>
        </p:nvSpPr>
        <p:spPr>
          <a:xfrm>
            <a:off x="1889453" y="5755430"/>
            <a:ext cx="325269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Case Expression can be added.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849D430B-7526-4AAE-B466-3FB55993E4F0}"/>
              </a:ext>
            </a:extLst>
          </p:cNvPr>
          <p:cNvGrpSpPr/>
          <p:nvPr/>
        </p:nvGrpSpPr>
        <p:grpSpPr>
          <a:xfrm>
            <a:off x="1058926" y="5678120"/>
            <a:ext cx="518709" cy="431621"/>
            <a:chOff x="3433746" y="2332046"/>
            <a:chExt cx="648816" cy="539885"/>
          </a:xfrm>
          <a:solidFill>
            <a:schemeClr val="accent2"/>
          </a:solidFill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xmlns="" id="{CBD0B1DD-4028-4844-BDC9-FDC037DDE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746" y="2332046"/>
              <a:ext cx="648816" cy="539885"/>
            </a:xfrm>
            <a:custGeom>
              <a:avLst/>
              <a:gdLst>
                <a:gd name="T0" fmla="*/ 320 w 345"/>
                <a:gd name="T1" fmla="*/ 51 h 287"/>
                <a:gd name="T2" fmla="*/ 243 w 345"/>
                <a:gd name="T3" fmla="*/ 51 h 287"/>
                <a:gd name="T4" fmla="*/ 243 w 345"/>
                <a:gd name="T5" fmla="*/ 28 h 287"/>
                <a:gd name="T6" fmla="*/ 215 w 345"/>
                <a:gd name="T7" fmla="*/ 0 h 287"/>
                <a:gd name="T8" fmla="*/ 130 w 345"/>
                <a:gd name="T9" fmla="*/ 0 h 287"/>
                <a:gd name="T10" fmla="*/ 101 w 345"/>
                <a:gd name="T11" fmla="*/ 28 h 287"/>
                <a:gd name="T12" fmla="*/ 101 w 345"/>
                <a:gd name="T13" fmla="*/ 51 h 287"/>
                <a:gd name="T14" fmla="*/ 25 w 345"/>
                <a:gd name="T15" fmla="*/ 51 h 287"/>
                <a:gd name="T16" fmla="*/ 0 w 345"/>
                <a:gd name="T17" fmla="*/ 76 h 287"/>
                <a:gd name="T18" fmla="*/ 0 w 345"/>
                <a:gd name="T19" fmla="*/ 262 h 287"/>
                <a:gd name="T20" fmla="*/ 25 w 345"/>
                <a:gd name="T21" fmla="*/ 287 h 287"/>
                <a:gd name="T22" fmla="*/ 320 w 345"/>
                <a:gd name="T23" fmla="*/ 287 h 287"/>
                <a:gd name="T24" fmla="*/ 345 w 345"/>
                <a:gd name="T25" fmla="*/ 262 h 287"/>
                <a:gd name="T26" fmla="*/ 345 w 345"/>
                <a:gd name="T27" fmla="*/ 76 h 287"/>
                <a:gd name="T28" fmla="*/ 320 w 345"/>
                <a:gd name="T29" fmla="*/ 51 h 287"/>
                <a:gd name="T30" fmla="*/ 122 w 345"/>
                <a:gd name="T31" fmla="*/ 28 h 287"/>
                <a:gd name="T32" fmla="*/ 130 w 345"/>
                <a:gd name="T33" fmla="*/ 21 h 287"/>
                <a:gd name="T34" fmla="*/ 215 w 345"/>
                <a:gd name="T35" fmla="*/ 21 h 287"/>
                <a:gd name="T36" fmla="*/ 222 w 345"/>
                <a:gd name="T37" fmla="*/ 28 h 287"/>
                <a:gd name="T38" fmla="*/ 222 w 345"/>
                <a:gd name="T39" fmla="*/ 51 h 287"/>
                <a:gd name="T40" fmla="*/ 122 w 345"/>
                <a:gd name="T41" fmla="*/ 51 h 287"/>
                <a:gd name="T42" fmla="*/ 122 w 345"/>
                <a:gd name="T43" fmla="*/ 28 h 287"/>
                <a:gd name="T44" fmla="*/ 343 w 345"/>
                <a:gd name="T45" fmla="*/ 140 h 287"/>
                <a:gd name="T46" fmla="*/ 337 w 345"/>
                <a:gd name="T47" fmla="*/ 151 h 287"/>
                <a:gd name="T48" fmla="*/ 318 w 345"/>
                <a:gd name="T49" fmla="*/ 167 h 287"/>
                <a:gd name="T50" fmla="*/ 271 w 345"/>
                <a:gd name="T51" fmla="*/ 186 h 287"/>
                <a:gd name="T52" fmla="*/ 196 w 345"/>
                <a:gd name="T53" fmla="*/ 197 h 287"/>
                <a:gd name="T54" fmla="*/ 196 w 345"/>
                <a:gd name="T55" fmla="*/ 223 h 287"/>
                <a:gd name="T56" fmla="*/ 148 w 345"/>
                <a:gd name="T57" fmla="*/ 223 h 287"/>
                <a:gd name="T58" fmla="*/ 148 w 345"/>
                <a:gd name="T59" fmla="*/ 196 h 287"/>
                <a:gd name="T60" fmla="*/ 73 w 345"/>
                <a:gd name="T61" fmla="*/ 186 h 287"/>
                <a:gd name="T62" fmla="*/ 27 w 345"/>
                <a:gd name="T63" fmla="*/ 167 h 287"/>
                <a:gd name="T64" fmla="*/ 8 w 345"/>
                <a:gd name="T65" fmla="*/ 151 h 287"/>
                <a:gd name="T66" fmla="*/ 1 w 345"/>
                <a:gd name="T67" fmla="*/ 140 h 287"/>
                <a:gd name="T68" fmla="*/ 0 w 345"/>
                <a:gd name="T69" fmla="*/ 127 h 287"/>
                <a:gd name="T70" fmla="*/ 10 w 345"/>
                <a:gd name="T71" fmla="*/ 149 h 287"/>
                <a:gd name="T72" fmla="*/ 29 w 345"/>
                <a:gd name="T73" fmla="*/ 163 h 287"/>
                <a:gd name="T74" fmla="*/ 75 w 345"/>
                <a:gd name="T75" fmla="*/ 178 h 287"/>
                <a:gd name="T76" fmla="*/ 123 w 345"/>
                <a:gd name="T77" fmla="*/ 185 h 287"/>
                <a:gd name="T78" fmla="*/ 148 w 345"/>
                <a:gd name="T79" fmla="*/ 186 h 287"/>
                <a:gd name="T80" fmla="*/ 148 w 345"/>
                <a:gd name="T81" fmla="*/ 163 h 287"/>
                <a:gd name="T82" fmla="*/ 196 w 345"/>
                <a:gd name="T83" fmla="*/ 163 h 287"/>
                <a:gd name="T84" fmla="*/ 196 w 345"/>
                <a:gd name="T85" fmla="*/ 186 h 287"/>
                <a:gd name="T86" fmla="*/ 221 w 345"/>
                <a:gd name="T87" fmla="*/ 185 h 287"/>
                <a:gd name="T88" fmla="*/ 269 w 345"/>
                <a:gd name="T89" fmla="*/ 178 h 287"/>
                <a:gd name="T90" fmla="*/ 315 w 345"/>
                <a:gd name="T91" fmla="*/ 163 h 287"/>
                <a:gd name="T92" fmla="*/ 335 w 345"/>
                <a:gd name="T93" fmla="*/ 149 h 287"/>
                <a:gd name="T94" fmla="*/ 345 w 345"/>
                <a:gd name="T95" fmla="*/ 127 h 287"/>
                <a:gd name="T96" fmla="*/ 343 w 345"/>
                <a:gd name="T97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287">
                  <a:moveTo>
                    <a:pt x="320" y="51"/>
                  </a:moveTo>
                  <a:cubicBezTo>
                    <a:pt x="243" y="51"/>
                    <a:pt x="243" y="51"/>
                    <a:pt x="243" y="51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3" y="12"/>
                    <a:pt x="230" y="0"/>
                    <a:pt x="21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4" y="0"/>
                    <a:pt x="101" y="12"/>
                    <a:pt x="101" y="2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62"/>
                    <a:pt x="0" y="76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5"/>
                    <a:pt x="11" y="287"/>
                    <a:pt x="25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33" y="287"/>
                    <a:pt x="345" y="275"/>
                    <a:pt x="345" y="262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5" y="62"/>
                    <a:pt x="333" y="51"/>
                    <a:pt x="320" y="51"/>
                  </a:cubicBezTo>
                  <a:close/>
                  <a:moveTo>
                    <a:pt x="122" y="28"/>
                  </a:moveTo>
                  <a:cubicBezTo>
                    <a:pt x="122" y="24"/>
                    <a:pt x="126" y="21"/>
                    <a:pt x="130" y="21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9" y="21"/>
                    <a:pt x="222" y="24"/>
                    <a:pt x="222" y="28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122" y="51"/>
                    <a:pt x="122" y="51"/>
                    <a:pt x="122" y="51"/>
                  </a:cubicBezTo>
                  <a:lnTo>
                    <a:pt x="122" y="28"/>
                  </a:lnTo>
                  <a:close/>
                  <a:moveTo>
                    <a:pt x="343" y="140"/>
                  </a:moveTo>
                  <a:cubicBezTo>
                    <a:pt x="342" y="144"/>
                    <a:pt x="339" y="147"/>
                    <a:pt x="337" y="151"/>
                  </a:cubicBezTo>
                  <a:cubicBezTo>
                    <a:pt x="332" y="157"/>
                    <a:pt x="325" y="163"/>
                    <a:pt x="318" y="167"/>
                  </a:cubicBezTo>
                  <a:cubicBezTo>
                    <a:pt x="303" y="176"/>
                    <a:pt x="287" y="181"/>
                    <a:pt x="271" y="186"/>
                  </a:cubicBezTo>
                  <a:cubicBezTo>
                    <a:pt x="247" y="192"/>
                    <a:pt x="222" y="195"/>
                    <a:pt x="196" y="197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48" y="223"/>
                    <a:pt x="148" y="223"/>
                    <a:pt x="148" y="223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123" y="195"/>
                    <a:pt x="98" y="192"/>
                    <a:pt x="73" y="186"/>
                  </a:cubicBezTo>
                  <a:cubicBezTo>
                    <a:pt x="57" y="181"/>
                    <a:pt x="41" y="176"/>
                    <a:pt x="27" y="167"/>
                  </a:cubicBezTo>
                  <a:cubicBezTo>
                    <a:pt x="20" y="163"/>
                    <a:pt x="13" y="157"/>
                    <a:pt x="8" y="151"/>
                  </a:cubicBezTo>
                  <a:cubicBezTo>
                    <a:pt x="5" y="147"/>
                    <a:pt x="3" y="144"/>
                    <a:pt x="1" y="140"/>
                  </a:cubicBezTo>
                  <a:cubicBezTo>
                    <a:pt x="0" y="136"/>
                    <a:pt x="0" y="131"/>
                    <a:pt x="0" y="127"/>
                  </a:cubicBezTo>
                  <a:cubicBezTo>
                    <a:pt x="0" y="136"/>
                    <a:pt x="4" y="143"/>
                    <a:pt x="10" y="149"/>
                  </a:cubicBezTo>
                  <a:cubicBezTo>
                    <a:pt x="15" y="155"/>
                    <a:pt x="22" y="159"/>
                    <a:pt x="29" y="163"/>
                  </a:cubicBezTo>
                  <a:cubicBezTo>
                    <a:pt x="44" y="170"/>
                    <a:pt x="59" y="174"/>
                    <a:pt x="75" y="178"/>
                  </a:cubicBezTo>
                  <a:cubicBezTo>
                    <a:pt x="91" y="181"/>
                    <a:pt x="107" y="183"/>
                    <a:pt x="123" y="185"/>
                  </a:cubicBezTo>
                  <a:cubicBezTo>
                    <a:pt x="132" y="185"/>
                    <a:pt x="140" y="186"/>
                    <a:pt x="148" y="186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205" y="186"/>
                    <a:pt x="213" y="185"/>
                    <a:pt x="221" y="185"/>
                  </a:cubicBezTo>
                  <a:cubicBezTo>
                    <a:pt x="237" y="183"/>
                    <a:pt x="253" y="181"/>
                    <a:pt x="269" y="178"/>
                  </a:cubicBezTo>
                  <a:cubicBezTo>
                    <a:pt x="285" y="174"/>
                    <a:pt x="301" y="170"/>
                    <a:pt x="315" y="163"/>
                  </a:cubicBezTo>
                  <a:cubicBezTo>
                    <a:pt x="322" y="159"/>
                    <a:pt x="329" y="155"/>
                    <a:pt x="335" y="149"/>
                  </a:cubicBezTo>
                  <a:cubicBezTo>
                    <a:pt x="340" y="143"/>
                    <a:pt x="344" y="136"/>
                    <a:pt x="345" y="127"/>
                  </a:cubicBezTo>
                  <a:cubicBezTo>
                    <a:pt x="345" y="131"/>
                    <a:pt x="344" y="136"/>
                    <a:pt x="343" y="1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xmlns="" id="{08969A74-EF30-4A9E-95F8-E4C9490D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325" y="2659635"/>
              <a:ext cx="53273" cy="71561"/>
            </a:xfrm>
            <a:custGeom>
              <a:avLst/>
              <a:gdLst>
                <a:gd name="T0" fmla="*/ 0 w 67"/>
                <a:gd name="T1" fmla="*/ 30 h 90"/>
                <a:gd name="T2" fmla="*/ 0 w 67"/>
                <a:gd name="T3" fmla="*/ 54 h 90"/>
                <a:gd name="T4" fmla="*/ 0 w 67"/>
                <a:gd name="T5" fmla="*/ 90 h 90"/>
                <a:gd name="T6" fmla="*/ 67 w 67"/>
                <a:gd name="T7" fmla="*/ 90 h 90"/>
                <a:gd name="T8" fmla="*/ 67 w 67"/>
                <a:gd name="T9" fmla="*/ 54 h 90"/>
                <a:gd name="T10" fmla="*/ 67 w 67"/>
                <a:gd name="T11" fmla="*/ 30 h 90"/>
                <a:gd name="T12" fmla="*/ 67 w 67"/>
                <a:gd name="T13" fmla="*/ 0 h 90"/>
                <a:gd name="T14" fmla="*/ 0 w 67"/>
                <a:gd name="T15" fmla="*/ 0 h 90"/>
                <a:gd name="T16" fmla="*/ 0 w 67"/>
                <a:gd name="T17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90">
                  <a:moveTo>
                    <a:pt x="0" y="30"/>
                  </a:moveTo>
                  <a:lnTo>
                    <a:pt x="0" y="54"/>
                  </a:lnTo>
                  <a:lnTo>
                    <a:pt x="0" y="90"/>
                  </a:lnTo>
                  <a:lnTo>
                    <a:pt x="67" y="90"/>
                  </a:lnTo>
                  <a:lnTo>
                    <a:pt x="67" y="54"/>
                  </a:lnTo>
                  <a:lnTo>
                    <a:pt x="67" y="3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8" name="Freeform: Shape 31">
            <a:extLst>
              <a:ext uri="{FF2B5EF4-FFF2-40B4-BE49-F238E27FC236}">
                <a16:creationId xmlns:a16="http://schemas.microsoft.com/office/drawing/2014/main" xmlns="" id="{3AD7BE4E-80DF-4E22-B2B3-407A7680565C}"/>
              </a:ext>
            </a:extLst>
          </p:cNvPr>
          <p:cNvSpPr/>
          <p:nvPr/>
        </p:nvSpPr>
        <p:spPr>
          <a:xfrm flipH="1">
            <a:off x="6234722" y="50863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3E3E22B8-3CA8-4130-83FC-903251BE2A55}"/>
              </a:ext>
            </a:extLst>
          </p:cNvPr>
          <p:cNvSpPr/>
          <p:nvPr/>
        </p:nvSpPr>
        <p:spPr>
          <a:xfrm>
            <a:off x="10442722" y="5175588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F80FA-4266-4F78-8D15-8903E4BA7D70}"/>
              </a:ext>
            </a:extLst>
          </p:cNvPr>
          <p:cNvSpPr/>
          <p:nvPr/>
        </p:nvSpPr>
        <p:spPr>
          <a:xfrm>
            <a:off x="6353425" y="53743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1AB03D3B-61DE-4EF7-B7D6-D0C03C5F6ABB}"/>
              </a:ext>
            </a:extLst>
          </p:cNvPr>
          <p:cNvCxnSpPr>
            <a:cxnSpLocks/>
          </p:cNvCxnSpPr>
          <p:nvPr/>
        </p:nvCxnSpPr>
        <p:spPr>
          <a:xfrm>
            <a:off x="6945894" y="51890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F822E85B-4142-4815-804E-BCC58611B589}"/>
              </a:ext>
            </a:extLst>
          </p:cNvPr>
          <p:cNvSpPr txBox="1"/>
          <p:nvPr/>
        </p:nvSpPr>
        <p:spPr>
          <a:xfrm>
            <a:off x="7048325" y="5187912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use Corresponding # &amp; Table Expression.</a:t>
            </a:r>
          </a:p>
          <a:p>
            <a:r>
              <a:rPr lang="en-US" sz="18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A679CFE9-63D6-4F2F-813E-F8B71A9EB0D9}"/>
              </a:ext>
            </a:extLst>
          </p:cNvPr>
          <p:cNvGrpSpPr/>
          <p:nvPr/>
        </p:nvGrpSpPr>
        <p:grpSpPr>
          <a:xfrm>
            <a:off x="10611190" y="5344057"/>
            <a:ext cx="518709" cy="518708"/>
            <a:chOff x="4002088" y="1770063"/>
            <a:chExt cx="473076" cy="473075"/>
          </a:xfrm>
          <a:solidFill>
            <a:schemeClr val="accent1"/>
          </a:solidFill>
        </p:grpSpPr>
        <p:sp>
          <p:nvSpPr>
            <p:cNvPr id="84" name="Freeform 242">
              <a:extLst>
                <a:ext uri="{FF2B5EF4-FFF2-40B4-BE49-F238E27FC236}">
                  <a16:creationId xmlns:a16="http://schemas.microsoft.com/office/drawing/2014/main" xmlns="" id="{594E266F-5DB4-496A-9906-AE57DCC62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76" y="1770063"/>
              <a:ext cx="458788" cy="455613"/>
            </a:xfrm>
            <a:custGeom>
              <a:avLst/>
              <a:gdLst>
                <a:gd name="T0" fmla="*/ 117 w 122"/>
                <a:gd name="T1" fmla="*/ 17 h 121"/>
                <a:gd name="T2" fmla="*/ 99 w 122"/>
                <a:gd name="T3" fmla="*/ 34 h 121"/>
                <a:gd name="T4" fmla="*/ 87 w 122"/>
                <a:gd name="T5" fmla="*/ 22 h 121"/>
                <a:gd name="T6" fmla="*/ 105 w 122"/>
                <a:gd name="T7" fmla="*/ 4 h 121"/>
                <a:gd name="T8" fmla="*/ 76 w 122"/>
                <a:gd name="T9" fmla="*/ 8 h 121"/>
                <a:gd name="T10" fmla="*/ 71 w 122"/>
                <a:gd name="T11" fmla="*/ 13 h 121"/>
                <a:gd name="T12" fmla="*/ 66 w 122"/>
                <a:gd name="T13" fmla="*/ 39 h 121"/>
                <a:gd name="T14" fmla="*/ 5 w 122"/>
                <a:gd name="T15" fmla="*/ 100 h 121"/>
                <a:gd name="T16" fmla="*/ 5 w 122"/>
                <a:gd name="T17" fmla="*/ 117 h 121"/>
                <a:gd name="T18" fmla="*/ 22 w 122"/>
                <a:gd name="T19" fmla="*/ 116 h 121"/>
                <a:gd name="T20" fmla="*/ 83 w 122"/>
                <a:gd name="T21" fmla="*/ 55 h 121"/>
                <a:gd name="T22" fmla="*/ 109 w 122"/>
                <a:gd name="T23" fmla="*/ 50 h 121"/>
                <a:gd name="T24" fmla="*/ 113 w 122"/>
                <a:gd name="T25" fmla="*/ 46 h 121"/>
                <a:gd name="T26" fmla="*/ 117 w 122"/>
                <a:gd name="T27" fmla="*/ 17 h 121"/>
                <a:gd name="T28" fmla="*/ 18 w 122"/>
                <a:gd name="T29" fmla="*/ 110 h 121"/>
                <a:gd name="T30" fmla="*/ 12 w 122"/>
                <a:gd name="T31" fmla="*/ 110 h 121"/>
                <a:gd name="T32" fmla="*/ 12 w 122"/>
                <a:gd name="T33" fmla="*/ 104 h 121"/>
                <a:gd name="T34" fmla="*/ 18 w 122"/>
                <a:gd name="T35" fmla="*/ 104 h 121"/>
                <a:gd name="T36" fmla="*/ 18 w 122"/>
                <a:gd name="T3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121">
                  <a:moveTo>
                    <a:pt x="117" y="17"/>
                  </a:moveTo>
                  <a:cubicBezTo>
                    <a:pt x="117" y="17"/>
                    <a:pt x="99" y="34"/>
                    <a:pt x="99" y="34"/>
                  </a:cubicBezTo>
                  <a:cubicBezTo>
                    <a:pt x="99" y="34"/>
                    <a:pt x="87" y="22"/>
                    <a:pt x="87" y="22"/>
                  </a:cubicBezTo>
                  <a:cubicBezTo>
                    <a:pt x="87" y="22"/>
                    <a:pt x="105" y="4"/>
                    <a:pt x="105" y="4"/>
                  </a:cubicBezTo>
                  <a:cubicBezTo>
                    <a:pt x="95" y="0"/>
                    <a:pt x="83" y="1"/>
                    <a:pt x="76" y="8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20"/>
                    <a:pt x="63" y="30"/>
                    <a:pt x="66" y="39"/>
                  </a:cubicBezTo>
                  <a:cubicBezTo>
                    <a:pt x="66" y="39"/>
                    <a:pt x="5" y="100"/>
                    <a:pt x="5" y="100"/>
                  </a:cubicBezTo>
                  <a:cubicBezTo>
                    <a:pt x="0" y="105"/>
                    <a:pt x="0" y="113"/>
                    <a:pt x="5" y="117"/>
                  </a:cubicBezTo>
                  <a:cubicBezTo>
                    <a:pt x="10" y="121"/>
                    <a:pt x="17" y="121"/>
                    <a:pt x="22" y="116"/>
                  </a:cubicBezTo>
                  <a:cubicBezTo>
                    <a:pt x="22" y="116"/>
                    <a:pt x="83" y="55"/>
                    <a:pt x="83" y="55"/>
                  </a:cubicBezTo>
                  <a:cubicBezTo>
                    <a:pt x="92" y="59"/>
                    <a:pt x="102" y="57"/>
                    <a:pt x="109" y="50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21" y="38"/>
                    <a:pt x="122" y="27"/>
                    <a:pt x="117" y="17"/>
                  </a:cubicBezTo>
                  <a:close/>
                  <a:moveTo>
                    <a:pt x="18" y="110"/>
                  </a:moveTo>
                  <a:cubicBezTo>
                    <a:pt x="16" y="112"/>
                    <a:pt x="13" y="112"/>
                    <a:pt x="12" y="110"/>
                  </a:cubicBezTo>
                  <a:cubicBezTo>
                    <a:pt x="10" y="108"/>
                    <a:pt x="10" y="105"/>
                    <a:pt x="12" y="104"/>
                  </a:cubicBezTo>
                  <a:cubicBezTo>
                    <a:pt x="13" y="102"/>
                    <a:pt x="16" y="102"/>
                    <a:pt x="18" y="104"/>
                  </a:cubicBezTo>
                  <a:cubicBezTo>
                    <a:pt x="20" y="105"/>
                    <a:pt x="20" y="108"/>
                    <a:pt x="18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85" name="Freeform 243">
              <a:extLst>
                <a:ext uri="{FF2B5EF4-FFF2-40B4-BE49-F238E27FC236}">
                  <a16:creationId xmlns:a16="http://schemas.microsoft.com/office/drawing/2014/main" xmlns="" id="{8E852DF9-00A2-4A4D-A439-D5728933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1792288"/>
              <a:ext cx="450850" cy="450850"/>
            </a:xfrm>
            <a:custGeom>
              <a:avLst/>
              <a:gdLst>
                <a:gd name="T0" fmla="*/ 118 w 120"/>
                <a:gd name="T1" fmla="*/ 99 h 120"/>
                <a:gd name="T2" fmla="*/ 95 w 120"/>
                <a:gd name="T3" fmla="*/ 76 h 120"/>
                <a:gd name="T4" fmla="*/ 92 w 120"/>
                <a:gd name="T5" fmla="*/ 68 h 120"/>
                <a:gd name="T6" fmla="*/ 84 w 120"/>
                <a:gd name="T7" fmla="*/ 67 h 120"/>
                <a:gd name="T8" fmla="*/ 81 w 120"/>
                <a:gd name="T9" fmla="*/ 70 h 120"/>
                <a:gd name="T10" fmla="*/ 37 w 120"/>
                <a:gd name="T11" fmla="*/ 27 h 120"/>
                <a:gd name="T12" fmla="*/ 33 w 120"/>
                <a:gd name="T13" fmla="*/ 15 h 120"/>
                <a:gd name="T14" fmla="*/ 9 w 120"/>
                <a:gd name="T15" fmla="*/ 0 h 120"/>
                <a:gd name="T16" fmla="*/ 0 w 120"/>
                <a:gd name="T17" fmla="*/ 9 h 120"/>
                <a:gd name="T18" fmla="*/ 15 w 120"/>
                <a:gd name="T19" fmla="*/ 33 h 120"/>
                <a:gd name="T20" fmla="*/ 27 w 120"/>
                <a:gd name="T21" fmla="*/ 37 h 120"/>
                <a:gd name="T22" fmla="*/ 71 w 120"/>
                <a:gd name="T23" fmla="*/ 81 h 120"/>
                <a:gd name="T24" fmla="*/ 67 w 120"/>
                <a:gd name="T25" fmla="*/ 84 h 120"/>
                <a:gd name="T26" fmla="*/ 68 w 120"/>
                <a:gd name="T27" fmla="*/ 92 h 120"/>
                <a:gd name="T28" fmla="*/ 76 w 120"/>
                <a:gd name="T29" fmla="*/ 95 h 120"/>
                <a:gd name="T30" fmla="*/ 99 w 120"/>
                <a:gd name="T31" fmla="*/ 118 h 120"/>
                <a:gd name="T32" fmla="*/ 107 w 120"/>
                <a:gd name="T33" fmla="*/ 120 h 120"/>
                <a:gd name="T34" fmla="*/ 120 w 120"/>
                <a:gd name="T35" fmla="*/ 107 h 120"/>
                <a:gd name="T36" fmla="*/ 118 w 120"/>
                <a:gd name="T3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18" y="99"/>
                  </a:moveTo>
                  <a:cubicBezTo>
                    <a:pt x="118" y="99"/>
                    <a:pt x="95" y="76"/>
                    <a:pt x="95" y="76"/>
                  </a:cubicBezTo>
                  <a:cubicBezTo>
                    <a:pt x="95" y="76"/>
                    <a:pt x="92" y="68"/>
                    <a:pt x="92" y="68"/>
                  </a:cubicBezTo>
                  <a:cubicBezTo>
                    <a:pt x="92" y="68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3" y="15"/>
                    <a:pt x="33" y="15"/>
                  </a:cubicBezTo>
                  <a:cubicBezTo>
                    <a:pt x="33" y="15"/>
                    <a:pt x="9" y="0"/>
                    <a:pt x="9" y="0"/>
                  </a:cubicBezTo>
                  <a:cubicBezTo>
                    <a:pt x="9" y="0"/>
                    <a:pt x="0" y="9"/>
                    <a:pt x="0" y="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27" y="37"/>
                    <a:pt x="27" y="37"/>
                  </a:cubicBezTo>
                  <a:cubicBezTo>
                    <a:pt x="27" y="37"/>
                    <a:pt x="71" y="81"/>
                    <a:pt x="71" y="81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84"/>
                    <a:pt x="68" y="92"/>
                    <a:pt x="68" y="92"/>
                  </a:cubicBezTo>
                  <a:cubicBezTo>
                    <a:pt x="68" y="92"/>
                    <a:pt x="76" y="95"/>
                    <a:pt x="76" y="95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9" y="118"/>
                    <a:pt x="107" y="120"/>
                    <a:pt x="107" y="120"/>
                  </a:cubicBezTo>
                  <a:cubicBezTo>
                    <a:pt x="107" y="120"/>
                    <a:pt x="120" y="107"/>
                    <a:pt x="120" y="107"/>
                  </a:cubicBezTo>
                  <a:lnTo>
                    <a:pt x="118" y="9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xmlns="" id="{86BFFC89-E73C-40D4-AB52-1ED131F0FD9E}"/>
              </a:ext>
            </a:extLst>
          </p:cNvPr>
          <p:cNvSpPr/>
          <p:nvPr/>
        </p:nvSpPr>
        <p:spPr>
          <a:xfrm>
            <a:off x="5952199" y="1467161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Rectangle 11">
            <a:extLst>
              <a:ext uri="{FF2B5EF4-FFF2-40B4-BE49-F238E27FC236}">
                <a16:creationId xmlns:a16="http://schemas.microsoft.com/office/drawing/2014/main" xmlns="" id="{EA392BB7-E52F-4642-9C04-0F5AA64CFDC7}"/>
              </a:ext>
            </a:extLst>
          </p:cNvPr>
          <p:cNvSpPr/>
          <p:nvPr/>
        </p:nvSpPr>
        <p:spPr>
          <a:xfrm>
            <a:off x="5952199" y="2673568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Rectangle 11">
            <a:extLst>
              <a:ext uri="{FF2B5EF4-FFF2-40B4-BE49-F238E27FC236}">
                <a16:creationId xmlns:a16="http://schemas.microsoft.com/office/drawing/2014/main" xmlns="" id="{CFB97297-C29A-4279-9A36-81E56346D8D4}"/>
              </a:ext>
            </a:extLst>
          </p:cNvPr>
          <p:cNvSpPr/>
          <p:nvPr/>
        </p:nvSpPr>
        <p:spPr>
          <a:xfrm>
            <a:off x="5952199" y="3879974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Rectangle 11">
            <a:extLst>
              <a:ext uri="{FF2B5EF4-FFF2-40B4-BE49-F238E27FC236}">
                <a16:creationId xmlns:a16="http://schemas.microsoft.com/office/drawing/2014/main" xmlns="" id="{5F4B0409-772A-4053-9AED-B38E767DDC1F}"/>
              </a:ext>
            </a:extLst>
          </p:cNvPr>
          <p:cNvSpPr/>
          <p:nvPr/>
        </p:nvSpPr>
        <p:spPr>
          <a:xfrm>
            <a:off x="5952199" y="5086380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484136B9-5567-4A8A-A143-30CC55143AC0}"/>
              </a:ext>
            </a:extLst>
          </p:cNvPr>
          <p:cNvCxnSpPr>
            <a:cxnSpLocks/>
          </p:cNvCxnSpPr>
          <p:nvPr/>
        </p:nvCxnSpPr>
        <p:spPr>
          <a:xfrm>
            <a:off x="528534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TextBox 91">
            <a:extLst>
              <a:ext uri="{FF2B5EF4-FFF2-40B4-BE49-F238E27FC236}">
                <a16:creationId xmlns:a16="http://schemas.microsoft.com/office/drawing/2014/main" xmlns="" id="{64D08A65-03B0-403C-A152-B04F6BBC4213}"/>
              </a:ext>
            </a:extLst>
          </p:cNvPr>
          <p:cNvSpPr txBox="1"/>
          <p:nvPr/>
        </p:nvSpPr>
        <p:spPr>
          <a:xfrm rot="16200000">
            <a:off x="-548042" y="3899654"/>
            <a:ext cx="21531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SQL ENHANCHMENT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FD8C0BE1-0291-41A7-BB98-2547413E8D09}"/>
              </a:ext>
            </a:extLst>
          </p:cNvPr>
          <p:cNvCxnSpPr>
            <a:cxnSpLocks/>
          </p:cNvCxnSpPr>
          <p:nvPr/>
        </p:nvCxnSpPr>
        <p:spPr>
          <a:xfrm>
            <a:off x="11601763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TextBox 94">
            <a:extLst>
              <a:ext uri="{FF2B5EF4-FFF2-40B4-BE49-F238E27FC236}">
                <a16:creationId xmlns:a16="http://schemas.microsoft.com/office/drawing/2014/main" xmlns="" id="{B3B9D485-938C-495A-ACCC-3F48DC98AB85}"/>
              </a:ext>
            </a:extLst>
          </p:cNvPr>
          <p:cNvSpPr txBox="1"/>
          <p:nvPr/>
        </p:nvSpPr>
        <p:spPr>
          <a:xfrm rot="5400000">
            <a:off x="10584884" y="3899654"/>
            <a:ext cx="2033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NEW ABAP SYNTAX</a:t>
            </a:r>
          </a:p>
        </p:txBody>
      </p:sp>
      <p:sp>
        <p:nvSpPr>
          <p:cNvPr id="9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SQL Enhancement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405781" y="982353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With the introduction of NW AS </a:t>
            </a:r>
            <a:r>
              <a:rPr lang="en-US" sz="1800" b="1" dirty="0">
                <a:solidFill>
                  <a:schemeClr val="bg1"/>
                </a:solidFill>
              </a:rPr>
              <a:t>ABAP</a:t>
            </a:r>
            <a:r>
              <a:rPr lang="en-US" sz="1800" dirty="0">
                <a:solidFill>
                  <a:schemeClr val="bg1"/>
                </a:solidFill>
              </a:rPr>
              <a:t> 740 SPS5,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extended 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was introduced.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has some good features such introduction of aggregate functions, right outer join, casting, etc. making it a starting step for Code-Push down paradigm.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288CD8-F1B4-4512-A3FD-EFE5D870079B}"/>
              </a:ext>
            </a:extLst>
          </p:cNvPr>
          <p:cNvSpPr txBox="1"/>
          <p:nvPr/>
        </p:nvSpPr>
        <p:spPr>
          <a:xfrm>
            <a:off x="534872" y="2249424"/>
            <a:ext cx="5919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Exercise 1</a:t>
            </a:r>
          </a:p>
          <a:p>
            <a:r>
              <a:rPr lang="en-US" b="1" dirty="0">
                <a:solidFill>
                  <a:schemeClr val="bg1"/>
                </a:solidFill>
                <a:hlinkClick r:id="rId3"/>
              </a:rPr>
              <a:t>Learn New ABAP Syntax Code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8" name="Picture 2" descr="Portfolio Update by Freepik Stories #svg #png #illustration#canvas  #portfolio #update #job #work #professional #candidate | Illustration,  Portfolio, Freepik">
            <a:extLst>
              <a:ext uri="{FF2B5EF4-FFF2-40B4-BE49-F238E27FC236}">
                <a16:creationId xmlns:a16="http://schemas.microsoft.com/office/drawing/2014/main" xmlns="" id="{E0BC1BF5-BB5E-4A84-848F-48B690AC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65" y="1812180"/>
            <a:ext cx="4929188" cy="49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Describe EPM Data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513" y="966259"/>
            <a:ext cx="11292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7FDDF0D-FDA7-4B31-A198-460F43D91E11}"/>
              </a:ext>
            </a:extLst>
          </p:cNvPr>
          <p:cNvSpPr/>
          <p:nvPr/>
        </p:nvSpPr>
        <p:spPr>
          <a:xfrm>
            <a:off x="4839318" y="24178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BDFF3DE-8D3A-4A4E-988E-AD8F91BD41E8}"/>
              </a:ext>
            </a:extLst>
          </p:cNvPr>
          <p:cNvSpPr/>
          <p:nvPr/>
        </p:nvSpPr>
        <p:spPr>
          <a:xfrm>
            <a:off x="378687" y="33674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4CD8572-30DA-44A5-ADEC-2185C9FB1DB3}"/>
              </a:ext>
            </a:extLst>
          </p:cNvPr>
          <p:cNvCxnSpPr/>
          <p:nvPr/>
        </p:nvCxnSpPr>
        <p:spPr>
          <a:xfrm>
            <a:off x="2532803" y="34905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D18F19-8719-487B-BF1E-C0B074FDA781}"/>
              </a:ext>
            </a:extLst>
          </p:cNvPr>
          <p:cNvSpPr txBox="1"/>
          <p:nvPr/>
        </p:nvSpPr>
        <p:spPr>
          <a:xfrm>
            <a:off x="2679700" y="23488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Sales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 Projectors</a:t>
            </a:r>
          </a:p>
        </p:txBody>
      </p:sp>
      <p:cxnSp>
        <p:nvCxnSpPr>
          <p:cNvPr id="12" name="Connector: Elbow 15">
            <a:extLst>
              <a:ext uri="{FF2B5EF4-FFF2-40B4-BE49-F238E27FC236}">
                <a16:creationId xmlns:a16="http://schemas.microsoft.com/office/drawing/2014/main" xmlns="" id="{35EF5943-52E0-429D-AE4C-24A49C13861D}"/>
              </a:ext>
            </a:extLst>
          </p:cNvPr>
          <p:cNvCxnSpPr/>
          <p:nvPr/>
        </p:nvCxnSpPr>
        <p:spPr>
          <a:xfrm>
            <a:off x="7512179" y="46687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8DFB487-7E78-4571-A6D6-E332828971D0}"/>
              </a:ext>
            </a:extLst>
          </p:cNvPr>
          <p:cNvSpPr/>
          <p:nvPr/>
        </p:nvSpPr>
        <p:spPr>
          <a:xfrm>
            <a:off x="8507091" y="51347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9FC1D51-B5CA-4962-BB12-4A470439B989}"/>
              </a:ext>
            </a:extLst>
          </p:cNvPr>
          <p:cNvCxnSpPr/>
          <p:nvPr/>
        </p:nvCxnSpPr>
        <p:spPr>
          <a:xfrm>
            <a:off x="7512179" y="34379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DB83B140-34A3-4B57-9F77-9CCCC0E0DAA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532803" y="39389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48C224-9565-4C7F-8EB1-56ED0AADA16C}"/>
              </a:ext>
            </a:extLst>
          </p:cNvPr>
          <p:cNvSpPr txBox="1"/>
          <p:nvPr/>
        </p:nvSpPr>
        <p:spPr>
          <a:xfrm>
            <a:off x="2665807" y="40102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00604B6-6B21-4C23-B536-7BCAABFBCA13}"/>
              </a:ext>
            </a:extLst>
          </p:cNvPr>
          <p:cNvSpPr txBox="1"/>
          <p:nvPr/>
        </p:nvSpPr>
        <p:spPr>
          <a:xfrm>
            <a:off x="207267" y="54962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 Line Item  &lt;=    Sales Order Line item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1BC4AC4-30FF-41B8-AA72-7EA13EDBD12E}"/>
              </a:ext>
            </a:extLst>
          </p:cNvPr>
          <p:cNvSpPr txBox="1"/>
          <p:nvPr/>
        </p:nvSpPr>
        <p:spPr>
          <a:xfrm>
            <a:off x="7610275" y="19888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Purchase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300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50 Projectors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….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2814C04B-9EA8-4512-B1A1-8E6DE869D0C9}"/>
              </a:ext>
            </a:extLst>
          </p:cNvPr>
          <p:cNvCxnSpPr/>
          <p:nvPr/>
        </p:nvCxnSpPr>
        <p:spPr>
          <a:xfrm flipH="1">
            <a:off x="7512179" y="36839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48DD134-7EED-44DA-B62D-B01C0A631888}"/>
              </a:ext>
            </a:extLst>
          </p:cNvPr>
          <p:cNvSpPr/>
          <p:nvPr/>
        </p:nvSpPr>
        <p:spPr>
          <a:xfrm>
            <a:off x="141295" y="16617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21" name="Connector: Elbow 8">
            <a:extLst>
              <a:ext uri="{FF2B5EF4-FFF2-40B4-BE49-F238E27FC236}">
                <a16:creationId xmlns:a16="http://schemas.microsoft.com/office/drawing/2014/main" xmlns="" id="{C291BDF1-F102-46CC-97D2-4ADB67520AE5}"/>
              </a:ext>
            </a:extLst>
          </p:cNvPr>
          <p:cNvCxnSpPr/>
          <p:nvPr/>
        </p:nvCxnSpPr>
        <p:spPr>
          <a:xfrm flipV="1">
            <a:off x="2101980" y="18971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A6572E70-5E80-4FF4-8593-9F99645D9042}"/>
              </a:ext>
            </a:extLst>
          </p:cNvPr>
          <p:cNvSpPr/>
          <p:nvPr/>
        </p:nvSpPr>
        <p:spPr>
          <a:xfrm>
            <a:off x="2406780" y="16597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A9D342A-9685-48AF-AC7B-FD07D852A70A}"/>
              </a:ext>
            </a:extLst>
          </p:cNvPr>
          <p:cNvSpPr/>
          <p:nvPr/>
        </p:nvSpPr>
        <p:spPr>
          <a:xfrm>
            <a:off x="9916960" y="32486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33E5C3-245B-478C-A578-15CFAA5784EE}"/>
              </a:ext>
            </a:extLst>
          </p:cNvPr>
          <p:cNvSpPr txBox="1"/>
          <p:nvPr/>
        </p:nvSpPr>
        <p:spPr>
          <a:xfrm>
            <a:off x="9838828" y="53732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2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Tables of EPM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549796" y="980728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SNWD_PD – Products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SNWD_TEXTS – Product Descriptions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SNWD_BPA – Business Partners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SNWD_AD – BP Addresses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 – Sales orders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 – Sales Order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SNWD_SO_INV_HEAD – Invoice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SNWD_SO_INV_ITEMS – 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….</a:t>
            </a:r>
          </a:p>
        </p:txBody>
      </p:sp>
      <p:pic>
        <p:nvPicPr>
          <p:cNvPr id="1026" name="Picture 2" descr="Database High Res Stock Image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"/>
          <a:stretch/>
        </p:blipFill>
        <p:spPr bwMode="auto">
          <a:xfrm>
            <a:off x="621804" y="3858344"/>
            <a:ext cx="4543425" cy="2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Database Design for EPM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09" y="1052736"/>
            <a:ext cx="6839167" cy="5506051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436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9305</TotalTime>
  <Words>446</Words>
  <Application>Microsoft Office PowerPoint</Application>
  <PresentationFormat>Custom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3</vt:lpstr>
      <vt:lpstr>New ABAP Language Feature</vt:lpstr>
      <vt:lpstr>SQL Enhancement </vt:lpstr>
      <vt:lpstr>Describe EPM Data Model  </vt:lpstr>
      <vt:lpstr>Tables of EPM  </vt:lpstr>
      <vt:lpstr>Database Design for EPM Model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267</cp:revision>
  <dcterms:created xsi:type="dcterms:W3CDTF">2013-09-12T13:05:01Z</dcterms:created>
  <dcterms:modified xsi:type="dcterms:W3CDTF">2021-10-20T09:55:03Z</dcterms:modified>
</cp:coreProperties>
</file>